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1.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3"/>
  </p:notesMasterIdLst>
  <p:sldIdLst>
    <p:sldId id="256" r:id="rId5"/>
    <p:sldId id="260" r:id="rId6"/>
    <p:sldId id="329" r:id="rId7"/>
    <p:sldId id="333" r:id="rId8"/>
    <p:sldId id="363" r:id="rId9"/>
    <p:sldId id="262" r:id="rId10"/>
    <p:sldId id="263" r:id="rId11"/>
    <p:sldId id="264" r:id="rId12"/>
    <p:sldId id="265" r:id="rId13"/>
    <p:sldId id="334" r:id="rId14"/>
    <p:sldId id="365" r:id="rId15"/>
    <p:sldId id="266" r:id="rId16"/>
    <p:sldId id="267" r:id="rId17"/>
    <p:sldId id="347" r:id="rId18"/>
    <p:sldId id="281" r:id="rId19"/>
    <p:sldId id="345" r:id="rId20"/>
    <p:sldId id="346" r:id="rId21"/>
    <p:sldId id="284" r:id="rId22"/>
    <p:sldId id="285" r:id="rId23"/>
    <p:sldId id="286" r:id="rId24"/>
    <p:sldId id="335" r:id="rId25"/>
    <p:sldId id="268" r:id="rId26"/>
    <p:sldId id="350" r:id="rId27"/>
    <p:sldId id="351" r:id="rId28"/>
    <p:sldId id="352" r:id="rId29"/>
    <p:sldId id="353" r:id="rId30"/>
    <p:sldId id="354" r:id="rId31"/>
    <p:sldId id="355" r:id="rId32"/>
    <p:sldId id="356" r:id="rId33"/>
    <p:sldId id="357" r:id="rId34"/>
    <p:sldId id="278" r:id="rId35"/>
    <p:sldId id="279" r:id="rId36"/>
    <p:sldId id="364" r:id="rId37"/>
    <p:sldId id="337" r:id="rId38"/>
    <p:sldId id="313" r:id="rId39"/>
    <p:sldId id="314" r:id="rId40"/>
    <p:sldId id="316" r:id="rId41"/>
    <p:sldId id="328" r:id="rId42"/>
    <p:sldId id="288" r:id="rId43"/>
    <p:sldId id="289" r:id="rId44"/>
    <p:sldId id="291" r:id="rId45"/>
    <p:sldId id="367" r:id="rId46"/>
    <p:sldId id="296" r:id="rId47"/>
    <p:sldId id="312" r:id="rId48"/>
    <p:sldId id="297" r:id="rId49"/>
    <p:sldId id="366" r:id="rId50"/>
    <p:sldId id="368" r:id="rId51"/>
    <p:sldId id="360" r:id="rId52"/>
    <p:sldId id="369" r:id="rId53"/>
    <p:sldId id="299" r:id="rId54"/>
    <p:sldId id="370" r:id="rId55"/>
    <p:sldId id="295" r:id="rId56"/>
    <p:sldId id="372" r:id="rId57"/>
    <p:sldId id="317" r:id="rId58"/>
    <p:sldId id="318" r:id="rId59"/>
    <p:sldId id="319" r:id="rId60"/>
    <p:sldId id="320" r:id="rId61"/>
    <p:sldId id="326" r:id="rId62"/>
  </p:sldIdLst>
  <p:sldSz cx="9144000" cy="6858000" type="screen4x3"/>
  <p:notesSz cx="6858000" cy="9144000"/>
  <p:custDataLst>
    <p:tags r:id="rId6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032">
          <p15:clr>
            <a:srgbClr val="A4A3A4"/>
          </p15:clr>
        </p15:guide>
        <p15:guide id="2" pos="864">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iz Smith" initials="LS" lastIdx="35"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295" autoAdjust="0"/>
    <p:restoredTop sz="87854" autoAdjust="0"/>
  </p:normalViewPr>
  <p:slideViewPr>
    <p:cSldViewPr>
      <p:cViewPr varScale="1">
        <p:scale>
          <a:sx n="74" d="100"/>
          <a:sy n="74" d="100"/>
        </p:scale>
        <p:origin x="1116" y="72"/>
      </p:cViewPr>
      <p:guideLst>
        <p:guide orient="horz" pos="4032"/>
        <p:guide pos="864"/>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3906"/>
    </p:cViewPr>
  </p:sorterViewPr>
  <p:notesViewPr>
    <p:cSldViewPr>
      <p:cViewPr varScale="1">
        <p:scale>
          <a:sx n="64" d="100"/>
          <a:sy n="64" d="100"/>
        </p:scale>
        <p:origin x="-2597" y="-8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notesMaster" Target="notesMasters/notesMaster1.xml"/><Relationship Id="rId68"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tags" Target="tags/tag1.xml"/><Relationship Id="rId69"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426C1D1-C056-4D33-B559-FE9381FAC3F1}" type="datetimeFigureOut">
              <a:rPr lang="en-US" smtClean="0"/>
              <a:t>9/4/2014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ADBCFDF-7B3C-4331-91DF-84721E3C3B9F}" type="slidenum">
              <a:rPr lang="en-US" smtClean="0"/>
              <a:t>‹#›</a:t>
            </a:fld>
            <a:endParaRPr lang="en-US"/>
          </a:p>
        </p:txBody>
      </p:sp>
    </p:spTree>
    <p:extLst>
      <p:ext uri="{BB962C8B-B14F-4D97-AF65-F5344CB8AC3E}">
        <p14:creationId xmlns:p14="http://schemas.microsoft.com/office/powerpoint/2010/main" val="19417615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DBCFDF-7B3C-4331-91DF-84721E3C3B9F}" type="slidenum">
              <a:rPr lang="en-US" smtClean="0"/>
              <a:t>7</a:t>
            </a:fld>
            <a:endParaRPr lang="en-US"/>
          </a:p>
        </p:txBody>
      </p:sp>
    </p:spTree>
    <p:extLst>
      <p:ext uri="{BB962C8B-B14F-4D97-AF65-F5344CB8AC3E}">
        <p14:creationId xmlns:p14="http://schemas.microsoft.com/office/powerpoint/2010/main" val="68860071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0" name="Picture 2" descr="http://demos.webscribble.com/webjobs/uploads/Dart%20Container%20.gif"/>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1965" r="10736"/>
          <a:stretch/>
        </p:blipFill>
        <p:spPr bwMode="auto">
          <a:xfrm>
            <a:off x="7203288" y="47308"/>
            <a:ext cx="1880296" cy="810835"/>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4"/>
          <p:cNvSpPr>
            <a:spLocks noGrp="1"/>
          </p:cNvSpPr>
          <p:nvPr>
            <p:ph type="ctrTitle" hasCustomPrompt="1"/>
          </p:nvPr>
        </p:nvSpPr>
        <p:spPr>
          <a:xfrm>
            <a:off x="1905000" y="2514600"/>
            <a:ext cx="5638800" cy="1470025"/>
          </a:xfrm>
        </p:spPr>
        <p:txBody>
          <a:bodyPr/>
          <a:lstStyle>
            <a:lvl1pPr>
              <a:defRPr b="1">
                <a:solidFill>
                  <a:schemeClr val="accent1">
                    <a:lumMod val="50000"/>
                  </a:schemeClr>
                </a:solidFill>
              </a:defRPr>
            </a:lvl1pPr>
          </a:lstStyle>
          <a:p>
            <a:pPr algn="l"/>
            <a:r>
              <a:rPr lang="en-US" dirty="0" smtClean="0"/>
              <a:t>&lt;Course Title&gt;</a:t>
            </a:r>
            <a:endParaRPr lang="en-US" dirty="0"/>
          </a:p>
        </p:txBody>
      </p:sp>
      <p:pic>
        <p:nvPicPr>
          <p:cNvPr id="12" name="Picture 11"/>
          <p:cNvPicPr>
            <a:picLocks noChangeAspect="1"/>
          </p:cNvPicPr>
          <p:nvPr userDrawn="1"/>
        </p:nvPicPr>
        <p:blipFill rotWithShape="1">
          <a:blip r:embed="rId3" cstate="print">
            <a:extLst>
              <a:ext uri="{28A0092B-C50C-407E-A947-70E740481C1C}">
                <a14:useLocalDpi xmlns:a14="http://schemas.microsoft.com/office/drawing/2010/main" val="0"/>
              </a:ext>
            </a:extLst>
          </a:blip>
          <a:srcRect l="58279" t="68088" r="10877" b="11700"/>
          <a:stretch/>
        </p:blipFill>
        <p:spPr>
          <a:xfrm>
            <a:off x="4433477" y="4571769"/>
            <a:ext cx="4450757" cy="1887007"/>
          </a:xfrm>
          <a:prstGeom prst="rect">
            <a:avLst/>
          </a:prstGeom>
        </p:spPr>
      </p:pic>
    </p:spTree>
    <p:extLst>
      <p:ext uri="{BB962C8B-B14F-4D97-AF65-F5344CB8AC3E}">
        <p14:creationId xmlns:p14="http://schemas.microsoft.com/office/powerpoint/2010/main" val="12888149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lvl1pPr algn="l">
              <a:defRPr>
                <a:solidFill>
                  <a:schemeClr val="accent1">
                    <a:lumMod val="50000"/>
                  </a:schemeClr>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6CCC26D-8F58-4EDD-98B0-C4C62037404A}" type="datetimeFigureOut">
              <a:rPr lang="en-US" smtClean="0"/>
              <a:t>9/4/2014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64EDE4-D02D-4730-A7DA-5D4148A000EB}" type="slidenum">
              <a:rPr lang="en-US" smtClean="0"/>
              <a:t>‹#›</a:t>
            </a:fld>
            <a:endParaRPr lang="en-US"/>
          </a:p>
        </p:txBody>
      </p:sp>
    </p:spTree>
    <p:extLst>
      <p:ext uri="{BB962C8B-B14F-4D97-AF65-F5344CB8AC3E}">
        <p14:creationId xmlns:p14="http://schemas.microsoft.com/office/powerpoint/2010/main" val="14206483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6CCC26D-8F58-4EDD-98B0-C4C62037404A}" type="datetimeFigureOut">
              <a:rPr lang="en-US" smtClean="0"/>
              <a:t>9/4/2014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64EDE4-D02D-4730-A7DA-5D4148A000EB}" type="slidenum">
              <a:rPr lang="en-US" smtClean="0"/>
              <a:t>‹#›</a:t>
            </a:fld>
            <a:endParaRPr lang="en-US"/>
          </a:p>
        </p:txBody>
      </p:sp>
    </p:spTree>
    <p:extLst>
      <p:ext uri="{BB962C8B-B14F-4D97-AF65-F5344CB8AC3E}">
        <p14:creationId xmlns:p14="http://schemas.microsoft.com/office/powerpoint/2010/main" val="25613827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lvl1pPr algn="l">
              <a:defRPr>
                <a:solidFill>
                  <a:schemeClr val="accent1">
                    <a:lumMod val="50000"/>
                  </a:schemeClr>
                </a:solidFil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6CCC26D-8F58-4EDD-98B0-C4C62037404A}" type="datetimeFigureOut">
              <a:rPr lang="en-US" smtClean="0"/>
              <a:t>9/4/2014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64EDE4-D02D-4730-A7DA-5D4148A000EB}" type="slidenum">
              <a:rPr lang="en-US" smtClean="0"/>
              <a:t>‹#›</a:t>
            </a:fld>
            <a:endParaRPr lang="en-US"/>
          </a:p>
        </p:txBody>
      </p:sp>
    </p:spTree>
    <p:extLst>
      <p:ext uri="{BB962C8B-B14F-4D97-AF65-F5344CB8AC3E}">
        <p14:creationId xmlns:p14="http://schemas.microsoft.com/office/powerpoint/2010/main" val="8235852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lvl1pPr algn="l">
              <a:defRPr>
                <a:solidFill>
                  <a:schemeClr val="accent1">
                    <a:lumMod val="50000"/>
                  </a:schemeClr>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6CCC26D-8F58-4EDD-98B0-C4C62037404A}" type="datetimeFigureOut">
              <a:rPr lang="en-US" smtClean="0"/>
              <a:t>9/4/2014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C64EDE4-D02D-4730-A7DA-5D4148A000EB}" type="slidenum">
              <a:rPr lang="en-US" smtClean="0"/>
              <a:t>‹#›</a:t>
            </a:fld>
            <a:endParaRPr lang="en-US"/>
          </a:p>
        </p:txBody>
      </p:sp>
    </p:spTree>
    <p:extLst>
      <p:ext uri="{BB962C8B-B14F-4D97-AF65-F5344CB8AC3E}">
        <p14:creationId xmlns:p14="http://schemas.microsoft.com/office/powerpoint/2010/main" val="22813716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lvl1pPr algn="l">
              <a:defRPr>
                <a:solidFill>
                  <a:schemeClr val="accent1">
                    <a:lumMod val="50000"/>
                  </a:schemeClr>
                </a:solidFill>
              </a:defRPr>
            </a:lvl1p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6CCC26D-8F58-4EDD-98B0-C4C62037404A}" type="datetimeFigureOut">
              <a:rPr lang="en-US" smtClean="0"/>
              <a:t>9/4/2014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C64EDE4-D02D-4730-A7DA-5D4148A000EB}" type="slidenum">
              <a:rPr lang="en-US" smtClean="0"/>
              <a:t>‹#›</a:t>
            </a:fld>
            <a:endParaRPr lang="en-US"/>
          </a:p>
        </p:txBody>
      </p:sp>
    </p:spTree>
    <p:extLst>
      <p:ext uri="{BB962C8B-B14F-4D97-AF65-F5344CB8AC3E}">
        <p14:creationId xmlns:p14="http://schemas.microsoft.com/office/powerpoint/2010/main" val="33738198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CCC26D-8F58-4EDD-98B0-C4C62037404A}" type="datetimeFigureOut">
              <a:rPr lang="en-US" smtClean="0"/>
              <a:t>9/4/2014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C64EDE4-D02D-4730-A7DA-5D4148A000EB}" type="slidenum">
              <a:rPr lang="en-US" smtClean="0"/>
              <a:t>‹#›</a:t>
            </a:fld>
            <a:endParaRPr lang="en-US"/>
          </a:p>
        </p:txBody>
      </p:sp>
    </p:spTree>
    <p:extLst>
      <p:ext uri="{BB962C8B-B14F-4D97-AF65-F5344CB8AC3E}">
        <p14:creationId xmlns:p14="http://schemas.microsoft.com/office/powerpoint/2010/main" val="33911902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6CCC26D-8F58-4EDD-98B0-C4C62037404A}" type="datetimeFigureOut">
              <a:rPr lang="en-US" smtClean="0"/>
              <a:t>9/4/2014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64EDE4-D02D-4730-A7DA-5D4148A000EB}" type="slidenum">
              <a:rPr lang="en-US" smtClean="0"/>
              <a:t>‹#›</a:t>
            </a:fld>
            <a:endParaRPr lang="en-US"/>
          </a:p>
        </p:txBody>
      </p:sp>
    </p:spTree>
    <p:extLst>
      <p:ext uri="{BB962C8B-B14F-4D97-AF65-F5344CB8AC3E}">
        <p14:creationId xmlns:p14="http://schemas.microsoft.com/office/powerpoint/2010/main" val="26971153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6CCC26D-8F58-4EDD-98B0-C4C62037404A}" type="datetimeFigureOut">
              <a:rPr lang="en-US" smtClean="0"/>
              <a:t>9/4/2014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64EDE4-D02D-4730-A7DA-5D4148A000EB}" type="slidenum">
              <a:rPr lang="en-US" smtClean="0"/>
              <a:t>‹#›</a:t>
            </a:fld>
            <a:endParaRPr lang="en-US"/>
          </a:p>
        </p:txBody>
      </p:sp>
    </p:spTree>
    <p:extLst>
      <p:ext uri="{BB962C8B-B14F-4D97-AF65-F5344CB8AC3E}">
        <p14:creationId xmlns:p14="http://schemas.microsoft.com/office/powerpoint/2010/main" val="17411187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6CCC26D-8F58-4EDD-98B0-C4C62037404A}" type="datetimeFigureOut">
              <a:rPr lang="en-US" smtClean="0"/>
              <a:t>9/4/2014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64EDE4-D02D-4730-A7DA-5D4148A000EB}" type="slidenum">
              <a:rPr lang="en-US" smtClean="0"/>
              <a:t>‹#›</a:t>
            </a:fld>
            <a:endParaRPr lang="en-US"/>
          </a:p>
        </p:txBody>
      </p:sp>
    </p:spTree>
    <p:extLst>
      <p:ext uri="{BB962C8B-B14F-4D97-AF65-F5344CB8AC3E}">
        <p14:creationId xmlns:p14="http://schemas.microsoft.com/office/powerpoint/2010/main" val="31697158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6CCC26D-8F58-4EDD-98B0-C4C62037404A}" type="datetimeFigureOut">
              <a:rPr lang="en-US" smtClean="0"/>
              <a:t>9/4/2014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64EDE4-D02D-4730-A7DA-5D4148A000EB}" type="slidenum">
              <a:rPr lang="en-US" smtClean="0"/>
              <a:t>‹#›</a:t>
            </a:fld>
            <a:endParaRPr lang="en-US"/>
          </a:p>
        </p:txBody>
      </p:sp>
    </p:spTree>
    <p:extLst>
      <p:ext uri="{BB962C8B-B14F-4D97-AF65-F5344CB8AC3E}">
        <p14:creationId xmlns:p14="http://schemas.microsoft.com/office/powerpoint/2010/main" val="32917343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urse Evaluation">
    <p:spTree>
      <p:nvGrpSpPr>
        <p:cNvPr id="1" name=""/>
        <p:cNvGrpSpPr/>
        <p:nvPr/>
      </p:nvGrpSpPr>
      <p:grpSpPr>
        <a:xfrm>
          <a:off x="0" y="0"/>
          <a:ext cx="0" cy="0"/>
          <a:chOff x="0" y="0"/>
          <a:chExt cx="0" cy="0"/>
        </a:xfrm>
      </p:grpSpPr>
      <p:cxnSp>
        <p:nvCxnSpPr>
          <p:cNvPr id="6" name="Straight Connector 5"/>
          <p:cNvCxnSpPr/>
          <p:nvPr userDrawn="1"/>
        </p:nvCxnSpPr>
        <p:spPr>
          <a:xfrm>
            <a:off x="0" y="1219200"/>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8" name="Picture 4"/>
          <p:cNvPicPr>
            <a:picLocks noChangeAspect="1" noChangeArrowheads="1"/>
          </p:cNvPicPr>
          <p:nvPr userDrawn="1"/>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79535" y="1377458"/>
            <a:ext cx="2819997" cy="2532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3" descr="j0402270"/>
          <p:cNvPicPr>
            <a:picLocks noChangeAspect="1" noChangeArrowheads="1"/>
          </p:cNvPicPr>
          <p:nvPr userDrawn="1"/>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79354" y="4074848"/>
            <a:ext cx="2817079" cy="2554552"/>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userDrawn="1"/>
        </p:nvSpPr>
        <p:spPr>
          <a:xfrm>
            <a:off x="3810000" y="1981200"/>
            <a:ext cx="4760096" cy="400110"/>
          </a:xfrm>
          <a:prstGeom prst="rect">
            <a:avLst/>
          </a:prstGeom>
          <a:noFill/>
        </p:spPr>
        <p:txBody>
          <a:bodyPr wrap="square" rtlCol="0">
            <a:spAutoFit/>
          </a:bodyPr>
          <a:lstStyle/>
          <a:p>
            <a:pPr marL="0" lvl="1" indent="0" algn="l">
              <a:spcBef>
                <a:spcPct val="10000"/>
              </a:spcBef>
              <a:spcAft>
                <a:spcPct val="60000"/>
              </a:spcAft>
              <a:buClr>
                <a:srgbClr val="000066"/>
              </a:buClr>
              <a:buFont typeface="Arial" pitchFamily="34" charset="0"/>
              <a:buNone/>
            </a:pPr>
            <a:r>
              <a:rPr lang="en-US" sz="2000" dirty="0" smtClean="0">
                <a:solidFill>
                  <a:schemeClr val="tx2"/>
                </a:solidFill>
                <a:latin typeface="+mn-lt"/>
                <a:cs typeface="Arial" pitchFamily="34" charset="0"/>
              </a:rPr>
              <a:t>Complete your course evaluations:</a:t>
            </a:r>
          </a:p>
        </p:txBody>
      </p:sp>
      <p:sp>
        <p:nvSpPr>
          <p:cNvPr id="11" name="Slide Number Placeholder 2"/>
          <p:cNvSpPr>
            <a:spLocks noGrp="1"/>
          </p:cNvSpPr>
          <p:nvPr>
            <p:ph type="sldNum" sz="quarter" idx="10"/>
          </p:nvPr>
        </p:nvSpPr>
        <p:spPr>
          <a:xfrm>
            <a:off x="9340990" y="7361996"/>
            <a:ext cx="355674" cy="225085"/>
          </a:xfrm>
          <a:prstGeom prst="rect">
            <a:avLst/>
          </a:prstGeom>
        </p:spPr>
        <p:txBody>
          <a:bodyPr lIns="0" tIns="0" rIns="0" bIns="0" anchor="ctr" anchorCtr="1"/>
          <a:lstStyle>
            <a:lvl1pPr>
              <a:defRPr sz="1200">
                <a:solidFill>
                  <a:schemeClr val="tx2"/>
                </a:solidFill>
                <a:latin typeface="Arial" pitchFamily="34" charset="0"/>
                <a:cs typeface="Arial" pitchFamily="34" charset="0"/>
              </a:defRPr>
            </a:lvl1pPr>
          </a:lstStyle>
          <a:p>
            <a:fld id="{1D52F9D8-809C-4A86-BF0B-969E50B25E8C}" type="slidenum">
              <a:rPr lang="en-US" smtClean="0"/>
              <a:pPr/>
              <a:t>‹#›</a:t>
            </a:fld>
            <a:endParaRPr lang="en-US" dirty="0"/>
          </a:p>
        </p:txBody>
      </p:sp>
      <p:sp>
        <p:nvSpPr>
          <p:cNvPr id="15" name="Title 1"/>
          <p:cNvSpPr>
            <a:spLocks noGrp="1"/>
          </p:cNvSpPr>
          <p:nvPr>
            <p:ph type="title" hasCustomPrompt="1"/>
          </p:nvPr>
        </p:nvSpPr>
        <p:spPr>
          <a:xfrm>
            <a:off x="457200" y="152400"/>
            <a:ext cx="8229600" cy="1143000"/>
          </a:xfrm>
          <a:prstGeom prst="rect">
            <a:avLst/>
          </a:prstGeom>
        </p:spPr>
        <p:txBody>
          <a:bodyPr/>
          <a:lstStyle>
            <a:lvl1pPr algn="l">
              <a:defRPr>
                <a:solidFill>
                  <a:schemeClr val="accent1">
                    <a:lumMod val="50000"/>
                  </a:schemeClr>
                </a:solidFill>
              </a:defRPr>
            </a:lvl1pPr>
          </a:lstStyle>
          <a:p>
            <a:r>
              <a:rPr lang="en-US" dirty="0" smtClean="0"/>
              <a:t>Course Evaluation</a:t>
            </a:r>
            <a:endParaRPr lang="en-US" dirty="0"/>
          </a:p>
        </p:txBody>
      </p:sp>
      <p:sp>
        <p:nvSpPr>
          <p:cNvPr id="2" name="TextBox 1"/>
          <p:cNvSpPr txBox="1"/>
          <p:nvPr userDrawn="1"/>
        </p:nvSpPr>
        <p:spPr>
          <a:xfrm>
            <a:off x="4267200" y="2643673"/>
            <a:ext cx="2895600" cy="2831544"/>
          </a:xfrm>
          <a:prstGeom prst="rect">
            <a:avLst/>
          </a:prstGeom>
          <a:noFill/>
        </p:spPr>
        <p:txBody>
          <a:bodyPr wrap="square" rtlCol="0">
            <a:spAutoFit/>
          </a:bodyPr>
          <a:lstStyle/>
          <a:p>
            <a:pPr marL="342900" lvl="1" indent="-342900" algn="l">
              <a:spcBef>
                <a:spcPct val="10000"/>
              </a:spcBef>
              <a:spcAft>
                <a:spcPct val="60000"/>
              </a:spcAft>
              <a:buClr>
                <a:srgbClr val="000066"/>
              </a:buClr>
              <a:buFont typeface="Arial" pitchFamily="34" charset="0"/>
              <a:buChar char="•"/>
            </a:pPr>
            <a:r>
              <a:rPr lang="en-US" sz="2000" dirty="0" smtClean="0">
                <a:solidFill>
                  <a:schemeClr val="tx2"/>
                </a:solidFill>
                <a:latin typeface="+mn-lt"/>
                <a:cs typeface="Arial" pitchFamily="34" charset="0"/>
              </a:rPr>
              <a:t>Course Evaluations are important</a:t>
            </a:r>
          </a:p>
          <a:p>
            <a:pPr marL="342900" lvl="1" indent="-342900" algn="l">
              <a:spcBef>
                <a:spcPct val="10000"/>
              </a:spcBef>
              <a:spcAft>
                <a:spcPct val="60000"/>
              </a:spcAft>
              <a:buClr>
                <a:srgbClr val="000066"/>
              </a:buClr>
              <a:buFont typeface="Arial" pitchFamily="34" charset="0"/>
              <a:buChar char="•"/>
            </a:pPr>
            <a:r>
              <a:rPr lang="en-US" sz="2000" dirty="0" smtClean="0">
                <a:solidFill>
                  <a:schemeClr val="tx2"/>
                </a:solidFill>
                <a:latin typeface="+mn-lt"/>
                <a:cs typeface="Arial" pitchFamily="34" charset="0"/>
              </a:rPr>
              <a:t>Takes 2-3 minutes to complete</a:t>
            </a:r>
          </a:p>
          <a:p>
            <a:pPr marL="342900" lvl="5" indent="-342900" algn="l">
              <a:spcBef>
                <a:spcPct val="10000"/>
              </a:spcBef>
              <a:spcAft>
                <a:spcPct val="60000"/>
              </a:spcAft>
              <a:buClr>
                <a:srgbClr val="000066"/>
              </a:buClr>
              <a:buFont typeface="Arial" pitchFamily="34" charset="0"/>
              <a:buChar char="•"/>
            </a:pPr>
            <a:r>
              <a:rPr lang="en-US" sz="2000" dirty="0" smtClean="0">
                <a:solidFill>
                  <a:schemeClr val="tx2"/>
                </a:solidFill>
                <a:latin typeface="+mn-lt"/>
                <a:cs typeface="Arial" pitchFamily="34" charset="0"/>
              </a:rPr>
              <a:t>Click the Training Evaluation icon</a:t>
            </a:r>
            <a:endParaRPr lang="en-US" sz="2000" dirty="0" smtClean="0">
              <a:solidFill>
                <a:schemeClr val="tx2"/>
              </a:solidFill>
              <a:latin typeface="+mn-lt"/>
            </a:endParaRPr>
          </a:p>
          <a:p>
            <a:endParaRPr lang="en-US" dirty="0"/>
          </a:p>
        </p:txBody>
      </p:sp>
    </p:spTree>
    <p:extLst>
      <p:ext uri="{BB962C8B-B14F-4D97-AF65-F5344CB8AC3E}">
        <p14:creationId xmlns:p14="http://schemas.microsoft.com/office/powerpoint/2010/main" val="13032372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CCC26D-8F58-4EDD-98B0-C4C62037404A}" type="datetimeFigureOut">
              <a:rPr lang="en-US" smtClean="0"/>
              <a:t>9/4/2014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64EDE4-D02D-4730-A7DA-5D4148A000EB}" type="slidenum">
              <a:rPr lang="en-US" smtClean="0"/>
              <a:t>‹#›</a:t>
            </a:fld>
            <a:endParaRPr lang="en-US"/>
          </a:p>
        </p:txBody>
      </p:sp>
    </p:spTree>
    <p:extLst>
      <p:ext uri="{BB962C8B-B14F-4D97-AF65-F5344CB8AC3E}">
        <p14:creationId xmlns:p14="http://schemas.microsoft.com/office/powerpoint/2010/main" val="36544547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6.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6.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6.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6.xml"/><Relationship Id="rId5" Type="http://schemas.openxmlformats.org/officeDocument/2006/relationships/image" Target="../media/image12.jpe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6.xml"/><Relationship Id="rId1" Type="http://schemas.openxmlformats.org/officeDocument/2006/relationships/tags" Target="../tags/tag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xml"/><Relationship Id="rId1" Type="http://schemas.openxmlformats.org/officeDocument/2006/relationships/tags" Target="../tags/tag7.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6.xml"/><Relationship Id="rId1" Type="http://schemas.openxmlformats.org/officeDocument/2006/relationships/tags" Target="../tags/tag8.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6.xml"/><Relationship Id="rId1" Type="http://schemas.openxmlformats.org/officeDocument/2006/relationships/tags" Target="../tags/tag9.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6.xml"/><Relationship Id="rId1" Type="http://schemas.openxmlformats.org/officeDocument/2006/relationships/tags" Target="../tags/tag10.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6.xml"/><Relationship Id="rId1" Type="http://schemas.openxmlformats.org/officeDocument/2006/relationships/tags" Target="../tags/tag11.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7.xml"/><Relationship Id="rId1" Type="http://schemas.openxmlformats.org/officeDocument/2006/relationships/tags" Target="../tags/tag1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6.xml"/><Relationship Id="rId1" Type="http://schemas.openxmlformats.org/officeDocument/2006/relationships/tags" Target="../tags/tag13.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6.xml"/><Relationship Id="rId1" Type="http://schemas.openxmlformats.org/officeDocument/2006/relationships/tags" Target="../tags/tag14.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6.xml"/><Relationship Id="rId1" Type="http://schemas.openxmlformats.org/officeDocument/2006/relationships/tags" Target="../tags/tag15.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6.xml"/><Relationship Id="rId1" Type="http://schemas.openxmlformats.org/officeDocument/2006/relationships/tags" Target="../tags/tag16.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6.xml"/><Relationship Id="rId1" Type="http://schemas.openxmlformats.org/officeDocument/2006/relationships/tags" Target="../tags/tag17.xml"/><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6.xml"/><Relationship Id="rId1" Type="http://schemas.openxmlformats.org/officeDocument/2006/relationships/tags" Target="../tags/tag18.xml"/><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6.xml"/><Relationship Id="rId1" Type="http://schemas.openxmlformats.org/officeDocument/2006/relationships/tags" Target="../tags/tag19.xml"/><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6.xml"/><Relationship Id="rId1" Type="http://schemas.openxmlformats.org/officeDocument/2006/relationships/tags" Target="../tags/tag20.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slideLayout" Target="../slideLayouts/slideLayout6.xml"/><Relationship Id="rId1" Type="http://schemas.openxmlformats.org/officeDocument/2006/relationships/tags" Target="../tags/tag21.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slideLayout" Target="../slideLayouts/slideLayout6.xml"/><Relationship Id="rId1" Type="http://schemas.openxmlformats.org/officeDocument/2006/relationships/tags" Target="../tags/tag22.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slideLayout" Target="../slideLayouts/slideLayout6.xml"/><Relationship Id="rId1" Type="http://schemas.openxmlformats.org/officeDocument/2006/relationships/tags" Target="../tags/tag23.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slideLayout" Target="../slideLayouts/slideLayout6.xml"/><Relationship Id="rId1" Type="http://schemas.openxmlformats.org/officeDocument/2006/relationships/tags" Target="../tags/tag24.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slideLayout" Target="../slideLayouts/slideLayout6.xml"/><Relationship Id="rId1" Type="http://schemas.openxmlformats.org/officeDocument/2006/relationships/tags" Target="../tags/tag25.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slideLayout" Target="../slideLayouts/slideLayout6.xml"/><Relationship Id="rId1" Type="http://schemas.openxmlformats.org/officeDocument/2006/relationships/tags" Target="../tags/tag26.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slideLayout" Target="../slideLayouts/slideLayout6.xml"/><Relationship Id="rId1" Type="http://schemas.openxmlformats.org/officeDocument/2006/relationships/tags" Target="../tags/tag27.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slideLayout" Target="../slideLayouts/slideLayout6.xml"/><Relationship Id="rId1" Type="http://schemas.openxmlformats.org/officeDocument/2006/relationships/tags" Target="../tags/tag28.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slideLayout" Target="../slideLayouts/slideLayout6.xml"/><Relationship Id="rId1" Type="http://schemas.openxmlformats.org/officeDocument/2006/relationships/tags" Target="../tags/tag29.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6.xml"/><Relationship Id="rId1" Type="http://schemas.openxmlformats.org/officeDocument/2006/relationships/tags" Target="../tags/tag30.xml"/></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6.xml"/><Relationship Id="rId1" Type="http://schemas.openxmlformats.org/officeDocument/2006/relationships/tags" Target="../tags/tag31.xml"/><Relationship Id="rId4" Type="http://schemas.openxmlformats.org/officeDocument/2006/relationships/image" Target="../media/image26.png"/></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6.xml"/><Relationship Id="rId1" Type="http://schemas.openxmlformats.org/officeDocument/2006/relationships/tags" Target="../tags/tag32.xml"/></Relationships>
</file>

<file path=ppt/slides/_rels/slide3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6.xml"/><Relationship Id="rId1" Type="http://schemas.openxmlformats.org/officeDocument/2006/relationships/tags" Target="../tags/tag33.xml"/></Relationships>
</file>

<file path=ppt/slides/_rels/slide3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Layout" Target="../slideLayouts/slideLayout6.xml"/><Relationship Id="rId1" Type="http://schemas.openxmlformats.org/officeDocument/2006/relationships/tags" Target="../tags/tag34.xml"/><Relationship Id="rId4" Type="http://schemas.openxmlformats.org/officeDocument/2006/relationships/image" Target="../media/image30.png"/></Relationships>
</file>

<file path=ppt/slides/_rels/slide3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Layout" Target="../slideLayouts/slideLayout6.xml"/><Relationship Id="rId1" Type="http://schemas.openxmlformats.org/officeDocument/2006/relationships/tags" Target="../tags/tag35.xml"/><Relationship Id="rId4" Type="http://schemas.openxmlformats.org/officeDocument/2006/relationships/image" Target="../media/image30.png"/></Relationships>
</file>

<file path=ppt/slides/_rels/slide3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Layout" Target="../slideLayouts/slideLayout6.xml"/><Relationship Id="rId1" Type="http://schemas.openxmlformats.org/officeDocument/2006/relationships/tags" Target="../tags/tag36.xml"/><Relationship Id="rId4" Type="http://schemas.openxmlformats.org/officeDocument/2006/relationships/image" Target="../media/image30.png"/></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6.xml"/><Relationship Id="rId1" Type="http://schemas.openxmlformats.org/officeDocument/2006/relationships/tags" Target="../tags/tag37.xml"/></Relationships>
</file>

<file path=ppt/slides/_rels/slide39.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slideLayout" Target="../slideLayouts/slideLayout6.xml"/><Relationship Id="rId1" Type="http://schemas.openxmlformats.org/officeDocument/2006/relationships/tags" Target="../tags/tag38.xml"/></Relationships>
</file>

<file path=ppt/slides/_rels/slide4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slideLayout" Target="../slideLayouts/slideLayout6.xml"/><Relationship Id="rId1" Type="http://schemas.openxmlformats.org/officeDocument/2006/relationships/tags" Target="../tags/tag39.xml"/></Relationships>
</file>

<file path=ppt/slides/_rels/slide4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6.xml"/><Relationship Id="rId1" Type="http://schemas.openxmlformats.org/officeDocument/2006/relationships/tags" Target="../tags/tag40.xml"/></Relationships>
</file>

<file path=ppt/slides/_rels/slide4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png"/><Relationship Id="rId1" Type="http://schemas.openxmlformats.org/officeDocument/2006/relationships/slideLayout" Target="../slideLayouts/slideLayout6.xml"/><Relationship Id="rId4" Type="http://schemas.openxmlformats.org/officeDocument/2006/relationships/image" Target="../media/image35.jpeg"/></Relationships>
</file>

<file path=ppt/slides/_rels/slide4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slideLayout" Target="../slideLayouts/slideLayout6.xml"/><Relationship Id="rId1" Type="http://schemas.openxmlformats.org/officeDocument/2006/relationships/tags" Target="../tags/tag41.xml"/></Relationships>
</file>

<file path=ppt/slides/_rels/slide4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6.xml"/><Relationship Id="rId1" Type="http://schemas.openxmlformats.org/officeDocument/2006/relationships/tags" Target="../tags/tag42.xml"/><Relationship Id="rId4" Type="http://schemas.openxmlformats.org/officeDocument/2006/relationships/image" Target="../media/image37.jpg"/></Relationships>
</file>

<file path=ppt/slides/_rels/slide4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slideLayout" Target="../slideLayouts/slideLayout6.xml"/><Relationship Id="rId1" Type="http://schemas.openxmlformats.org/officeDocument/2006/relationships/tags" Target="../tags/tag43.xml"/></Relationships>
</file>

<file path=ppt/slides/_rels/slide4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slideLayout" Target="../slideLayouts/slideLayout6.xml"/><Relationship Id="rId1" Type="http://schemas.openxmlformats.org/officeDocument/2006/relationships/tags" Target="../tags/tag44.xml"/><Relationship Id="rId4" Type="http://schemas.openxmlformats.org/officeDocument/2006/relationships/image" Target="../media/image20.png"/></Relationships>
</file>

<file path=ppt/slides/_rels/slide4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slideLayout" Target="../slideLayouts/slideLayout6.xml"/><Relationship Id="rId1" Type="http://schemas.openxmlformats.org/officeDocument/2006/relationships/tags" Target="../tags/tag45.xml"/></Relationships>
</file>

<file path=ppt/slides/_rels/slide48.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slideLayout" Target="../slideLayouts/slideLayout6.xml"/><Relationship Id="rId1" Type="http://schemas.openxmlformats.org/officeDocument/2006/relationships/tags" Target="../tags/tag46.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4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slideLayout" Target="../slideLayouts/slideLayout6.xml"/><Relationship Id="rId1" Type="http://schemas.openxmlformats.org/officeDocument/2006/relationships/tags" Target="../tags/tag47.xml"/></Relationships>
</file>

<file path=ppt/slides/_rels/slide50.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slideLayout" Target="../slideLayouts/slideLayout6.xml"/><Relationship Id="rId1" Type="http://schemas.openxmlformats.org/officeDocument/2006/relationships/tags" Target="../tags/tag48.xml"/></Relationships>
</file>

<file path=ppt/slides/_rels/slide5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slideLayout" Target="../slideLayouts/slideLayout6.xml"/><Relationship Id="rId1" Type="http://schemas.openxmlformats.org/officeDocument/2006/relationships/tags" Target="../tags/tag49.xml"/></Relationships>
</file>

<file path=ppt/slides/_rels/slide5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slideLayout" Target="../slideLayouts/slideLayout6.xml"/><Relationship Id="rId1" Type="http://schemas.openxmlformats.org/officeDocument/2006/relationships/tags" Target="../tags/tag50.xml"/></Relationships>
</file>

<file path=ppt/slides/_rels/slide5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slideLayout" Target="../slideLayouts/slideLayout6.xml"/><Relationship Id="rId1" Type="http://schemas.openxmlformats.org/officeDocument/2006/relationships/tags" Target="../tags/tag51.xml"/><Relationship Id="rId4" Type="http://schemas.openxmlformats.org/officeDocument/2006/relationships/image" Target="../media/image44.png"/></Relationships>
</file>

<file path=ppt/slides/_rels/slide5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Layout" Target="../slideLayouts/slideLayout6.xml"/><Relationship Id="rId1" Type="http://schemas.openxmlformats.org/officeDocument/2006/relationships/tags" Target="../tags/tag52.xml"/><Relationship Id="rId4" Type="http://schemas.openxmlformats.org/officeDocument/2006/relationships/image" Target="../media/image30.png"/></Relationships>
</file>

<file path=ppt/slides/_rels/slide5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Layout" Target="../slideLayouts/slideLayout6.xml"/><Relationship Id="rId1" Type="http://schemas.openxmlformats.org/officeDocument/2006/relationships/tags" Target="../tags/tag53.xml"/><Relationship Id="rId4" Type="http://schemas.openxmlformats.org/officeDocument/2006/relationships/image" Target="../media/image30.png"/></Relationships>
</file>

<file path=ppt/slides/_rels/slide5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Layout" Target="../slideLayouts/slideLayout6.xml"/><Relationship Id="rId1" Type="http://schemas.openxmlformats.org/officeDocument/2006/relationships/tags" Target="../tags/tag54.xml"/><Relationship Id="rId4" Type="http://schemas.openxmlformats.org/officeDocument/2006/relationships/image" Target="../media/image30.png"/></Relationships>
</file>

<file path=ppt/slides/_rels/slide5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Layout" Target="../slideLayouts/slideLayout6.xml"/><Relationship Id="rId1" Type="http://schemas.openxmlformats.org/officeDocument/2006/relationships/tags" Target="../tags/tag55.xml"/><Relationship Id="rId4" Type="http://schemas.openxmlformats.org/officeDocument/2006/relationships/image" Target="../media/image30.png"/></Relationships>
</file>

<file path=ppt/slides/_rels/slide5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slideLayout" Target="../slideLayouts/slideLayout7.xml"/><Relationship Id="rId1" Type="http://schemas.openxmlformats.org/officeDocument/2006/relationships/tags" Target="../tags/tag5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2286000"/>
            <a:ext cx="4876800" cy="1894628"/>
          </a:xfrm>
        </p:spPr>
        <p:txBody>
          <a:bodyPr>
            <a:normAutofit/>
          </a:bodyPr>
          <a:lstStyle/>
          <a:p>
            <a:pPr algn="l"/>
            <a:r>
              <a:rPr lang="en-US" b="0" dirty="0" smtClean="0"/>
              <a:t/>
            </a:r>
            <a:br>
              <a:rPr lang="en-US" b="0" dirty="0" smtClean="0"/>
            </a:br>
            <a:r>
              <a:rPr lang="en-US" b="0" dirty="0" smtClean="0"/>
              <a:t>Computer Basics</a:t>
            </a:r>
            <a:endParaRPr lang="en-US" b="0" dirty="0"/>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78501" y="0"/>
            <a:ext cx="3191257" cy="2058430"/>
          </a:xfrm>
          <a:prstGeom prst="rect">
            <a:avLst/>
          </a:prstGeom>
        </p:spPr>
      </p:pic>
    </p:spTree>
    <p:custDataLst>
      <p:tags r:id="rId1"/>
    </p:custDataLst>
    <p:extLst>
      <p:ext uri="{BB962C8B-B14F-4D97-AF65-F5344CB8AC3E}">
        <p14:creationId xmlns:p14="http://schemas.microsoft.com/office/powerpoint/2010/main" val="344844361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4210" y="1981200"/>
            <a:ext cx="2857500" cy="3571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533400" y="3048000"/>
            <a:ext cx="3124200" cy="1200329"/>
          </a:xfrm>
          <a:prstGeom prst="rect">
            <a:avLst/>
          </a:prstGeom>
          <a:noFill/>
        </p:spPr>
        <p:txBody>
          <a:bodyPr wrap="square" rtlCol="0">
            <a:spAutoFit/>
          </a:bodyPr>
          <a:lstStyle/>
          <a:p>
            <a:r>
              <a:rPr lang="en-US" sz="3600" b="1" dirty="0">
                <a:solidFill>
                  <a:schemeClr val="accent1">
                    <a:lumMod val="50000"/>
                  </a:schemeClr>
                </a:solidFill>
              </a:rPr>
              <a:t>U</a:t>
            </a:r>
            <a:r>
              <a:rPr lang="en-US" sz="3600" b="1" dirty="0" smtClean="0">
                <a:solidFill>
                  <a:schemeClr val="accent1">
                    <a:lumMod val="50000"/>
                  </a:schemeClr>
                </a:solidFill>
              </a:rPr>
              <a:t>sing a computer</a:t>
            </a:r>
            <a:endParaRPr lang="en-US" sz="3600" b="1" dirty="0">
              <a:solidFill>
                <a:schemeClr val="accent1">
                  <a:lumMod val="50000"/>
                </a:schemeClr>
              </a:solidFill>
            </a:endParaRPr>
          </a:p>
        </p:txBody>
      </p:sp>
      <p:sp>
        <p:nvSpPr>
          <p:cNvPr id="5" name="Title 4"/>
          <p:cNvSpPr>
            <a:spLocks noGrp="1"/>
          </p:cNvSpPr>
          <p:nvPr>
            <p:ph type="title"/>
          </p:nvPr>
        </p:nvSpPr>
        <p:spPr/>
        <p:txBody>
          <a:bodyPr>
            <a:normAutofit fontScale="90000"/>
          </a:bodyPr>
          <a:lstStyle/>
          <a:p>
            <a:r>
              <a:rPr lang="en-US" dirty="0" smtClean="0"/>
              <a:t>The purpose of this class is to get comfortable with:</a:t>
            </a:r>
            <a:endParaRPr lang="en-US" dirty="0"/>
          </a:p>
        </p:txBody>
      </p:sp>
      <p:sp>
        <p:nvSpPr>
          <p:cNvPr id="7" name="TextBox 6"/>
          <p:cNvSpPr txBox="1"/>
          <p:nvPr/>
        </p:nvSpPr>
        <p:spPr>
          <a:xfrm>
            <a:off x="6400800" y="3047999"/>
            <a:ext cx="3124200" cy="1200329"/>
          </a:xfrm>
          <a:prstGeom prst="rect">
            <a:avLst/>
          </a:prstGeom>
          <a:noFill/>
        </p:spPr>
        <p:txBody>
          <a:bodyPr wrap="square" rtlCol="0">
            <a:spAutoFit/>
          </a:bodyPr>
          <a:lstStyle/>
          <a:p>
            <a:r>
              <a:rPr lang="en-US" sz="3600" b="1" dirty="0">
                <a:solidFill>
                  <a:schemeClr val="accent1">
                    <a:lumMod val="50000"/>
                  </a:schemeClr>
                </a:solidFill>
              </a:rPr>
              <a:t>U</a:t>
            </a:r>
            <a:r>
              <a:rPr lang="en-US" sz="3600" b="1" dirty="0" smtClean="0">
                <a:solidFill>
                  <a:schemeClr val="accent1">
                    <a:lumMod val="50000"/>
                  </a:schemeClr>
                </a:solidFill>
              </a:rPr>
              <a:t>sing  Windows</a:t>
            </a:r>
            <a:endParaRPr lang="en-US" sz="3600" b="1" dirty="0">
              <a:solidFill>
                <a:schemeClr val="accent1">
                  <a:lumMod val="50000"/>
                </a:schemeClr>
              </a:solidFill>
            </a:endParaRPr>
          </a:p>
        </p:txBody>
      </p:sp>
    </p:spTree>
    <p:custDataLst>
      <p:tags r:id="rId1"/>
    </p:custDataLst>
    <p:extLst>
      <p:ext uri="{BB962C8B-B14F-4D97-AF65-F5344CB8AC3E}">
        <p14:creationId xmlns:p14="http://schemas.microsoft.com/office/powerpoint/2010/main" val="994993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8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2864" y="858129"/>
            <a:ext cx="6581336" cy="59998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Content Placeholder 3"/>
          <p:cNvSpPr txBox="1">
            <a:spLocks/>
          </p:cNvSpPr>
          <p:nvPr/>
        </p:nvSpPr>
        <p:spPr>
          <a:xfrm>
            <a:off x="1981200" y="3048000"/>
            <a:ext cx="3962400" cy="23622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dirty="0" smtClean="0"/>
              <a:t>Parts of a computer ,</a:t>
            </a:r>
          </a:p>
          <a:p>
            <a:r>
              <a:rPr lang="en-US" sz="2400" dirty="0" smtClean="0"/>
              <a:t>Turning on a computer,</a:t>
            </a:r>
          </a:p>
          <a:p>
            <a:r>
              <a:rPr lang="en-US" sz="2400" dirty="0" smtClean="0"/>
              <a:t>Logging on,</a:t>
            </a:r>
          </a:p>
          <a:p>
            <a:r>
              <a:rPr lang="en-US" sz="2400" dirty="0" smtClean="0"/>
              <a:t>Using the mouse, and</a:t>
            </a:r>
          </a:p>
          <a:p>
            <a:r>
              <a:rPr lang="en-US" sz="2400" dirty="0" smtClean="0"/>
              <a:t>Using the keyboard.</a:t>
            </a:r>
            <a:endParaRPr lang="en-US" sz="2400" dirty="0"/>
          </a:p>
        </p:txBody>
      </p:sp>
      <p:sp>
        <p:nvSpPr>
          <p:cNvPr id="2" name="TextBox 1"/>
          <p:cNvSpPr txBox="1"/>
          <p:nvPr/>
        </p:nvSpPr>
        <p:spPr>
          <a:xfrm>
            <a:off x="685800" y="304800"/>
            <a:ext cx="7924800" cy="707886"/>
          </a:xfrm>
          <a:prstGeom prst="rect">
            <a:avLst/>
          </a:prstGeom>
          <a:noFill/>
        </p:spPr>
        <p:txBody>
          <a:bodyPr wrap="square" rtlCol="0">
            <a:spAutoFit/>
          </a:bodyPr>
          <a:lstStyle/>
          <a:p>
            <a:pPr algn="ctr"/>
            <a:r>
              <a:rPr lang="en-US" sz="4000" dirty="0" smtClean="0">
                <a:solidFill>
                  <a:schemeClr val="tx2">
                    <a:lumMod val="75000"/>
                  </a:schemeClr>
                </a:solidFill>
              </a:rPr>
              <a:t>COMPUTER BASICS:  We Will Discuss:</a:t>
            </a:r>
            <a:endParaRPr lang="en-US" sz="4000" dirty="0">
              <a:solidFill>
                <a:schemeClr val="tx2">
                  <a:lumMod val="75000"/>
                </a:schemeClr>
              </a:solidFill>
            </a:endParaRPr>
          </a:p>
        </p:txBody>
      </p:sp>
    </p:spTree>
    <p:custDataLst>
      <p:tags r:id="rId1"/>
    </p:custDataLst>
    <p:extLst>
      <p:ext uri="{BB962C8B-B14F-4D97-AF65-F5344CB8AC3E}">
        <p14:creationId xmlns:p14="http://schemas.microsoft.com/office/powerpoint/2010/main" val="2204292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subTnLst>
                                    <p:animClr clrSpc="rgb" dir="cw">
                                      <p:cBhvr override="childStyle">
                                        <p:cTn dur="1" fill="hold" display="0" masterRel="nextClick" afterEffect="1"/>
                                        <p:tgtEl>
                                          <p:spTgt spid="8">
                                            <p:txEl>
                                              <p:pRg st="0" end="0"/>
                                            </p:txEl>
                                          </p:spTgt>
                                        </p:tgtEl>
                                        <p:attrNameLst>
                                          <p:attrName>ppt_c</p:attrName>
                                        </p:attrNameLst>
                                      </p:cBhvr>
                                      <p:to>
                                        <a:srgbClr val="909090"/>
                                      </p:to>
                                    </p:animClr>
                                  </p:sub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500"/>
                                        <p:tgtEl>
                                          <p:spTgt spid="8">
                                            <p:txEl>
                                              <p:pRg st="1" end="1"/>
                                            </p:txEl>
                                          </p:spTgt>
                                        </p:tgtEl>
                                      </p:cBhvr>
                                    </p:animEffect>
                                  </p:childTnLst>
                                  <p:subTnLst>
                                    <p:animClr clrSpc="rgb" dir="cw">
                                      <p:cBhvr override="childStyle">
                                        <p:cTn dur="1" fill="hold" display="0" masterRel="nextClick" afterEffect="1"/>
                                        <p:tgtEl>
                                          <p:spTgt spid="8">
                                            <p:txEl>
                                              <p:pRg st="1" end="1"/>
                                            </p:txEl>
                                          </p:spTgt>
                                        </p:tgtEl>
                                        <p:attrNameLst>
                                          <p:attrName>ppt_c</p:attrName>
                                        </p:attrNameLst>
                                      </p:cBhvr>
                                      <p:to>
                                        <a:srgbClr val="909090"/>
                                      </p:to>
                                    </p:animClr>
                                  </p:sub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fade">
                                      <p:cBhvr>
                                        <p:cTn id="17" dur="500"/>
                                        <p:tgtEl>
                                          <p:spTgt spid="8">
                                            <p:txEl>
                                              <p:pRg st="2" end="2"/>
                                            </p:txEl>
                                          </p:spTgt>
                                        </p:tgtEl>
                                      </p:cBhvr>
                                    </p:animEffect>
                                  </p:childTnLst>
                                  <p:subTnLst>
                                    <p:animClr clrSpc="rgb" dir="cw">
                                      <p:cBhvr override="childStyle">
                                        <p:cTn dur="1" fill="hold" display="0" masterRel="nextClick" afterEffect="1"/>
                                        <p:tgtEl>
                                          <p:spTgt spid="8">
                                            <p:txEl>
                                              <p:pRg st="2" end="2"/>
                                            </p:txEl>
                                          </p:spTgt>
                                        </p:tgtEl>
                                        <p:attrNameLst>
                                          <p:attrName>ppt_c</p:attrName>
                                        </p:attrNameLst>
                                      </p:cBhvr>
                                      <p:to>
                                        <a:srgbClr val="909090"/>
                                      </p:to>
                                    </p:animClr>
                                  </p:sub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fade">
                                      <p:cBhvr>
                                        <p:cTn id="22" dur="500"/>
                                        <p:tgtEl>
                                          <p:spTgt spid="8">
                                            <p:txEl>
                                              <p:pRg st="3" end="3"/>
                                            </p:txEl>
                                          </p:spTgt>
                                        </p:tgtEl>
                                      </p:cBhvr>
                                    </p:animEffect>
                                  </p:childTnLst>
                                  <p:subTnLst>
                                    <p:animClr clrSpc="rgb" dir="cw">
                                      <p:cBhvr override="childStyle">
                                        <p:cTn dur="1" fill="hold" display="0" masterRel="nextClick" afterEffect="1"/>
                                        <p:tgtEl>
                                          <p:spTgt spid="8">
                                            <p:txEl>
                                              <p:pRg st="3" end="3"/>
                                            </p:txEl>
                                          </p:spTgt>
                                        </p:tgtEl>
                                        <p:attrNameLst>
                                          <p:attrName>ppt_c</p:attrName>
                                        </p:attrNameLst>
                                      </p:cBhvr>
                                      <p:to>
                                        <a:srgbClr val="909090"/>
                                      </p:to>
                                    </p:animClr>
                                  </p:sub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animEffect transition="in" filter="fade">
                                      <p:cBhvr>
                                        <p:cTn id="27" dur="500"/>
                                        <p:tgtEl>
                                          <p:spTgt spid="8">
                                            <p:txEl>
                                              <p:pRg st="4" end="4"/>
                                            </p:txEl>
                                          </p:spTgt>
                                        </p:tgtEl>
                                      </p:cBhvr>
                                    </p:animEffect>
                                  </p:childTnLst>
                                  <p:subTnLst>
                                    <p:animClr clrSpc="rgb" dir="cw">
                                      <p:cBhvr override="childStyle">
                                        <p:cTn dur="1" fill="hold" display="0" masterRel="nextClick" afterEffect="1"/>
                                        <p:tgtEl>
                                          <p:spTgt spid="8">
                                            <p:txEl>
                                              <p:pRg st="4" end="4"/>
                                            </p:txEl>
                                          </p:spTgt>
                                        </p:tgtEl>
                                        <p:attrNameLst>
                                          <p:attrName>ppt_c</p:attrName>
                                        </p:attrNameLst>
                                      </p:cBhvr>
                                      <p:to>
                                        <a:srgbClr val="909090"/>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1362075"/>
            <a:ext cx="5334000" cy="413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dirty="0" smtClean="0"/>
              <a:t>Remember</a:t>
            </a:r>
            <a:endParaRPr lang="en-US" dirty="0"/>
          </a:p>
        </p:txBody>
      </p:sp>
      <p:sp>
        <p:nvSpPr>
          <p:cNvPr id="3" name="TextBox 2"/>
          <p:cNvSpPr txBox="1"/>
          <p:nvPr/>
        </p:nvSpPr>
        <p:spPr>
          <a:xfrm>
            <a:off x="1552575" y="5715000"/>
            <a:ext cx="7010400" cy="707886"/>
          </a:xfrm>
          <a:prstGeom prst="rect">
            <a:avLst/>
          </a:prstGeom>
          <a:noFill/>
        </p:spPr>
        <p:txBody>
          <a:bodyPr wrap="square" rtlCol="0">
            <a:spAutoFit/>
          </a:bodyPr>
          <a:lstStyle/>
          <a:p>
            <a:pPr algn="r"/>
            <a:r>
              <a:rPr lang="en-US" sz="4000" dirty="0" smtClean="0">
                <a:solidFill>
                  <a:schemeClr val="accent1">
                    <a:lumMod val="50000"/>
                  </a:schemeClr>
                </a:solidFill>
              </a:rPr>
              <a:t>The computer is just a tool.</a:t>
            </a:r>
            <a:endParaRPr lang="en-US" sz="4000" dirty="0">
              <a:solidFill>
                <a:schemeClr val="accent1">
                  <a:lumMod val="50000"/>
                </a:schemeClr>
              </a:solidFill>
            </a:endParaRPr>
          </a:p>
        </p:txBody>
      </p:sp>
    </p:spTree>
    <p:custDataLst>
      <p:tags r:id="rId1"/>
    </p:custDataLst>
    <p:extLst>
      <p:ext uri="{BB962C8B-B14F-4D97-AF65-F5344CB8AC3E}">
        <p14:creationId xmlns:p14="http://schemas.microsoft.com/office/powerpoint/2010/main" val="27207808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752600"/>
          </a:xfrm>
        </p:spPr>
        <p:txBody>
          <a:bodyPr>
            <a:normAutofit/>
          </a:bodyPr>
          <a:lstStyle/>
          <a:p>
            <a:r>
              <a:rPr lang="en-US" dirty="0" smtClean="0"/>
              <a:t>Like any other that you use on a daily basis…..</a:t>
            </a:r>
            <a:endParaRPr lang="en-US" dirty="0"/>
          </a:p>
        </p:txBody>
      </p:sp>
      <p:pic>
        <p:nvPicPr>
          <p:cNvPr id="1026" name="Picture 2" descr="E:\wi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827039">
            <a:off x="4228138" y="2115512"/>
            <a:ext cx="1809750" cy="180975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E:\imag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4114800"/>
            <a:ext cx="1371600" cy="18478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E:\microwav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2647" y="4114800"/>
            <a:ext cx="2405568" cy="1997075"/>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qmn-fs01\users\D850786\My Pictures\coffee.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477329">
            <a:off x="685800" y="2311400"/>
            <a:ext cx="1803400" cy="1803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96116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Parts of a Computer</a:t>
            </a:r>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8968" y="1657350"/>
            <a:ext cx="5334000" cy="413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ystem Unit"/>
          <p:cNvSpPr/>
          <p:nvPr/>
        </p:nvSpPr>
        <p:spPr>
          <a:xfrm>
            <a:off x="5181600" y="1905000"/>
            <a:ext cx="1295400" cy="2895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Monitor"/>
          <p:cNvSpPr/>
          <p:nvPr/>
        </p:nvSpPr>
        <p:spPr>
          <a:xfrm>
            <a:off x="2895600" y="2209800"/>
            <a:ext cx="2126113" cy="1981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Keyboard"/>
          <p:cNvSpPr/>
          <p:nvPr/>
        </p:nvSpPr>
        <p:spPr>
          <a:xfrm>
            <a:off x="2286000" y="4419600"/>
            <a:ext cx="2735713" cy="990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Mouse"/>
          <p:cNvSpPr/>
          <p:nvPr/>
        </p:nvSpPr>
        <p:spPr>
          <a:xfrm>
            <a:off x="5562600" y="4914900"/>
            <a:ext cx="1066800" cy="4953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p:cNvGrpSpPr/>
          <p:nvPr/>
        </p:nvGrpSpPr>
        <p:grpSpPr>
          <a:xfrm>
            <a:off x="6372225" y="1066800"/>
            <a:ext cx="1828800" cy="1828800"/>
            <a:chOff x="6324600" y="1066800"/>
            <a:chExt cx="1828800" cy="1828800"/>
          </a:xfrm>
        </p:grpSpPr>
        <p:sp>
          <p:nvSpPr>
            <p:cNvPr id="3" name="System Unit Callout"/>
            <p:cNvSpPr/>
            <p:nvPr/>
          </p:nvSpPr>
          <p:spPr>
            <a:xfrm>
              <a:off x="6781800" y="1066800"/>
              <a:ext cx="1371600" cy="838200"/>
            </a:xfrm>
            <a:prstGeom prst="rect">
              <a:avLst/>
            </a:prstGeom>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US" sz="2000" b="1" dirty="0" smtClean="0">
                  <a:solidFill>
                    <a:schemeClr val="accent1">
                      <a:lumMod val="75000"/>
                    </a:schemeClr>
                  </a:solidFill>
                </a:rPr>
                <a:t>System Unit</a:t>
              </a:r>
              <a:endParaRPr lang="en-US" sz="2000" b="1" dirty="0">
                <a:solidFill>
                  <a:schemeClr val="accent1">
                    <a:lumMod val="75000"/>
                  </a:schemeClr>
                </a:solidFill>
              </a:endParaRPr>
            </a:p>
          </p:txBody>
        </p:sp>
        <p:cxnSp>
          <p:nvCxnSpPr>
            <p:cNvPr id="12" name="Straight Arrow Connector 11"/>
            <p:cNvCxnSpPr>
              <a:stCxn id="3" idx="2"/>
            </p:cNvCxnSpPr>
            <p:nvPr/>
          </p:nvCxnSpPr>
          <p:spPr>
            <a:xfrm flipH="1">
              <a:off x="6324600" y="1905000"/>
              <a:ext cx="1143000" cy="990600"/>
            </a:xfrm>
            <a:prstGeom prst="straightConnector1">
              <a:avLst/>
            </a:prstGeom>
            <a:ln w="38100">
              <a:tailEnd type="arrow"/>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24" name="Group 23"/>
          <p:cNvGrpSpPr/>
          <p:nvPr/>
        </p:nvGrpSpPr>
        <p:grpSpPr>
          <a:xfrm>
            <a:off x="6296025" y="3962400"/>
            <a:ext cx="2133600" cy="1200150"/>
            <a:chOff x="6248400" y="3962400"/>
            <a:chExt cx="2133600" cy="1200150"/>
          </a:xfrm>
        </p:grpSpPr>
        <p:sp>
          <p:nvSpPr>
            <p:cNvPr id="9" name="Mouse Callout"/>
            <p:cNvSpPr/>
            <p:nvPr/>
          </p:nvSpPr>
          <p:spPr>
            <a:xfrm>
              <a:off x="7010400" y="3962400"/>
              <a:ext cx="1371600" cy="838200"/>
            </a:xfrm>
            <a:prstGeom prst="rect">
              <a:avLst/>
            </a:prstGeom>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US" sz="2000" b="1" dirty="0" smtClean="0">
                  <a:solidFill>
                    <a:schemeClr val="accent1">
                      <a:lumMod val="75000"/>
                    </a:schemeClr>
                  </a:solidFill>
                </a:rPr>
                <a:t>Mouse</a:t>
              </a:r>
              <a:endParaRPr lang="en-US" sz="2000" b="1" dirty="0">
                <a:solidFill>
                  <a:schemeClr val="accent1">
                    <a:lumMod val="75000"/>
                  </a:schemeClr>
                </a:solidFill>
              </a:endParaRPr>
            </a:p>
          </p:txBody>
        </p:sp>
        <p:cxnSp>
          <p:nvCxnSpPr>
            <p:cNvPr id="14" name="Straight Arrow Connector 13"/>
            <p:cNvCxnSpPr>
              <a:stCxn id="9" idx="1"/>
            </p:cNvCxnSpPr>
            <p:nvPr/>
          </p:nvCxnSpPr>
          <p:spPr>
            <a:xfrm flipH="1">
              <a:off x="6248400" y="4381500"/>
              <a:ext cx="762000" cy="781050"/>
            </a:xfrm>
            <a:prstGeom prst="straightConnector1">
              <a:avLst/>
            </a:prstGeom>
            <a:ln w="38100">
              <a:tailEnd type="arrow"/>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21" name="Group 20"/>
          <p:cNvGrpSpPr/>
          <p:nvPr/>
        </p:nvGrpSpPr>
        <p:grpSpPr>
          <a:xfrm>
            <a:off x="1388745" y="1696915"/>
            <a:ext cx="1872534" cy="1580564"/>
            <a:chOff x="1341120" y="1696915"/>
            <a:chExt cx="1872534" cy="1580564"/>
          </a:xfrm>
        </p:grpSpPr>
        <p:sp>
          <p:nvSpPr>
            <p:cNvPr id="5" name="Monitor Callout"/>
            <p:cNvSpPr/>
            <p:nvPr/>
          </p:nvSpPr>
          <p:spPr>
            <a:xfrm>
              <a:off x="1341120" y="1696915"/>
              <a:ext cx="1371600" cy="838200"/>
            </a:xfrm>
            <a:prstGeom prst="rect">
              <a:avLst/>
            </a:prstGeom>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US" sz="2000" b="1" dirty="0" smtClean="0">
                  <a:solidFill>
                    <a:schemeClr val="accent1">
                      <a:lumMod val="75000"/>
                    </a:schemeClr>
                  </a:solidFill>
                </a:rPr>
                <a:t>Monitor</a:t>
              </a:r>
              <a:endParaRPr lang="en-US" sz="2000" b="1" dirty="0">
                <a:solidFill>
                  <a:schemeClr val="accent1">
                    <a:lumMod val="75000"/>
                  </a:schemeClr>
                </a:solidFill>
              </a:endParaRPr>
            </a:p>
          </p:txBody>
        </p:sp>
        <p:cxnSp>
          <p:nvCxnSpPr>
            <p:cNvPr id="18" name="Straight Arrow Connector 17"/>
            <p:cNvCxnSpPr/>
            <p:nvPr/>
          </p:nvCxnSpPr>
          <p:spPr>
            <a:xfrm>
              <a:off x="2026920" y="2535115"/>
              <a:ext cx="1186734" cy="742364"/>
            </a:xfrm>
            <a:prstGeom prst="straightConnector1">
              <a:avLst/>
            </a:prstGeom>
            <a:ln w="38100">
              <a:tailEnd type="arrow"/>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22" name="Group 21"/>
          <p:cNvGrpSpPr/>
          <p:nvPr/>
        </p:nvGrpSpPr>
        <p:grpSpPr>
          <a:xfrm>
            <a:off x="702945" y="3581400"/>
            <a:ext cx="2558334" cy="1190625"/>
            <a:chOff x="655320" y="3581400"/>
            <a:chExt cx="2558334" cy="1190625"/>
          </a:xfrm>
        </p:grpSpPr>
        <p:sp>
          <p:nvSpPr>
            <p:cNvPr id="7" name="Keyboad Callout"/>
            <p:cNvSpPr/>
            <p:nvPr/>
          </p:nvSpPr>
          <p:spPr>
            <a:xfrm>
              <a:off x="655320" y="3581400"/>
              <a:ext cx="1371600" cy="838200"/>
            </a:xfrm>
            <a:prstGeom prst="rect">
              <a:avLst/>
            </a:prstGeom>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US" sz="2000" b="1" dirty="0" smtClean="0">
                  <a:solidFill>
                    <a:schemeClr val="accent1">
                      <a:lumMod val="75000"/>
                    </a:schemeClr>
                  </a:solidFill>
                </a:rPr>
                <a:t>Keyboard</a:t>
              </a:r>
              <a:endParaRPr lang="en-US" sz="2000" b="1" dirty="0">
                <a:solidFill>
                  <a:schemeClr val="accent1">
                    <a:lumMod val="75000"/>
                  </a:schemeClr>
                </a:solidFill>
              </a:endParaRPr>
            </a:p>
          </p:txBody>
        </p:sp>
        <p:cxnSp>
          <p:nvCxnSpPr>
            <p:cNvPr id="20" name="Straight Arrow Connector 19"/>
            <p:cNvCxnSpPr/>
            <p:nvPr/>
          </p:nvCxnSpPr>
          <p:spPr>
            <a:xfrm>
              <a:off x="2026920" y="4000500"/>
              <a:ext cx="1186734" cy="771525"/>
            </a:xfrm>
            <a:prstGeom prst="straightConnector1">
              <a:avLst/>
            </a:prstGeom>
            <a:ln w="38100">
              <a:tailEnd type="arrow"/>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26" name="Oval 25"/>
          <p:cNvSpPr/>
          <p:nvPr/>
        </p:nvSpPr>
        <p:spPr>
          <a:xfrm>
            <a:off x="5014497" y="1717185"/>
            <a:ext cx="372306" cy="372306"/>
          </a:xfrm>
          <a:prstGeom prst="ellipse">
            <a:avLst/>
          </a:prstGeom>
          <a:effectLst>
            <a:outerShdw blurRad="50800" dist="38100" dir="2700000" algn="tl"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tlCol="0" anchor="ctr"/>
          <a:lstStyle/>
          <a:p>
            <a:pPr algn="ctr"/>
            <a:r>
              <a:rPr lang="en-US" b="1" dirty="0" smtClean="0"/>
              <a:t>1</a:t>
            </a:r>
            <a:endParaRPr lang="en-US" b="1" dirty="0"/>
          </a:p>
        </p:txBody>
      </p:sp>
      <p:sp>
        <p:nvSpPr>
          <p:cNvPr id="31" name="Oval 30"/>
          <p:cNvSpPr/>
          <p:nvPr/>
        </p:nvSpPr>
        <p:spPr>
          <a:xfrm>
            <a:off x="4324043" y="4728747"/>
            <a:ext cx="372306" cy="372306"/>
          </a:xfrm>
          <a:prstGeom prst="ellipse">
            <a:avLst/>
          </a:prstGeom>
          <a:effectLst>
            <a:outerShdw blurRad="50800" dist="38100" dir="2700000" algn="tl"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tlCol="0" anchor="ctr"/>
          <a:lstStyle/>
          <a:p>
            <a:pPr algn="ctr"/>
            <a:r>
              <a:rPr lang="en-US" b="1" dirty="0"/>
              <a:t>3</a:t>
            </a:r>
          </a:p>
        </p:txBody>
      </p:sp>
      <p:sp>
        <p:nvSpPr>
          <p:cNvPr id="32" name="Oval 31"/>
          <p:cNvSpPr/>
          <p:nvPr/>
        </p:nvSpPr>
        <p:spPr>
          <a:xfrm>
            <a:off x="6096000" y="5224047"/>
            <a:ext cx="372306" cy="372306"/>
          </a:xfrm>
          <a:prstGeom prst="ellipse">
            <a:avLst/>
          </a:prstGeom>
          <a:effectLst>
            <a:outerShdw blurRad="50800" dist="38100" dir="2700000" algn="tl"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tlCol="0" anchor="ctr"/>
          <a:lstStyle/>
          <a:p>
            <a:pPr algn="ctr"/>
            <a:r>
              <a:rPr lang="en-US" b="1" dirty="0" smtClean="0"/>
              <a:t>4</a:t>
            </a:r>
            <a:endParaRPr lang="en-US" b="1" dirty="0"/>
          </a:p>
        </p:txBody>
      </p:sp>
      <p:sp>
        <p:nvSpPr>
          <p:cNvPr id="33" name="Oval 32"/>
          <p:cNvSpPr/>
          <p:nvPr/>
        </p:nvSpPr>
        <p:spPr>
          <a:xfrm>
            <a:off x="3261279" y="2214713"/>
            <a:ext cx="372306" cy="372306"/>
          </a:xfrm>
          <a:prstGeom prst="ellipse">
            <a:avLst/>
          </a:prstGeom>
          <a:effectLst>
            <a:outerShdw blurRad="50800" dist="38100" dir="2700000" algn="tl"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tlCol="0" anchor="ctr"/>
          <a:lstStyle/>
          <a:p>
            <a:pPr algn="ctr"/>
            <a:r>
              <a:rPr lang="en-US" b="1" dirty="0" smtClean="0"/>
              <a:t>2</a:t>
            </a:r>
            <a:endParaRPr lang="en-US" b="1" dirty="0"/>
          </a:p>
        </p:txBody>
      </p:sp>
    </p:spTree>
    <p:custDataLst>
      <p:tags r:id="rId1"/>
    </p:custDataLst>
    <p:extLst>
      <p:ext uri="{BB962C8B-B14F-4D97-AF65-F5344CB8AC3E}">
        <p14:creationId xmlns:p14="http://schemas.microsoft.com/office/powerpoint/2010/main" val="2260974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5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Activity - Parts of a computer</a:t>
            </a:r>
            <a:endParaRPr lang="en-US" dirty="0"/>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1201" y="1524000"/>
            <a:ext cx="4962524" cy="45370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049" name="Group 2048"/>
          <p:cNvGrpSpPr/>
          <p:nvPr/>
        </p:nvGrpSpPr>
        <p:grpSpPr>
          <a:xfrm>
            <a:off x="3733800" y="4772026"/>
            <a:ext cx="3581400" cy="1133474"/>
            <a:chOff x="3733800" y="4772026"/>
            <a:chExt cx="3581400" cy="1133474"/>
          </a:xfrm>
        </p:grpSpPr>
        <p:sp>
          <p:nvSpPr>
            <p:cNvPr id="8" name="Tuoch Pad Callout"/>
            <p:cNvSpPr/>
            <p:nvPr/>
          </p:nvSpPr>
          <p:spPr>
            <a:xfrm>
              <a:off x="5943600" y="5067300"/>
              <a:ext cx="1371600" cy="8382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000" b="1" dirty="0" smtClean="0">
                  <a:solidFill>
                    <a:schemeClr val="accent1">
                      <a:lumMod val="75000"/>
                    </a:schemeClr>
                  </a:solidFill>
                </a:rPr>
                <a:t>Touch Pad</a:t>
              </a:r>
              <a:endParaRPr lang="en-US" sz="2000" b="1" dirty="0">
                <a:solidFill>
                  <a:schemeClr val="accent1">
                    <a:lumMod val="75000"/>
                  </a:schemeClr>
                </a:solidFill>
              </a:endParaRPr>
            </a:p>
          </p:txBody>
        </p:sp>
        <p:cxnSp>
          <p:nvCxnSpPr>
            <p:cNvPr id="9" name="Straight Arrow Connector 8"/>
            <p:cNvCxnSpPr>
              <a:stCxn id="8" idx="1"/>
            </p:cNvCxnSpPr>
            <p:nvPr/>
          </p:nvCxnSpPr>
          <p:spPr>
            <a:xfrm flipH="1" flipV="1">
              <a:off x="3733800" y="4772026"/>
              <a:ext cx="2209800" cy="71437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grpSp>
      <p:grpSp>
        <p:nvGrpSpPr>
          <p:cNvPr id="31" name="Group 30"/>
          <p:cNvGrpSpPr/>
          <p:nvPr/>
        </p:nvGrpSpPr>
        <p:grpSpPr>
          <a:xfrm>
            <a:off x="1388745" y="1687390"/>
            <a:ext cx="3183255" cy="838200"/>
            <a:chOff x="1388745" y="1687390"/>
            <a:chExt cx="3183255" cy="838200"/>
          </a:xfrm>
        </p:grpSpPr>
        <p:sp>
          <p:nvSpPr>
            <p:cNvPr id="11" name="Monitor Callout"/>
            <p:cNvSpPr/>
            <p:nvPr/>
          </p:nvSpPr>
          <p:spPr>
            <a:xfrm>
              <a:off x="1388745" y="1687390"/>
              <a:ext cx="1371600" cy="8382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000" b="1" dirty="0" smtClean="0">
                  <a:solidFill>
                    <a:schemeClr val="accent1">
                      <a:lumMod val="75000"/>
                    </a:schemeClr>
                  </a:solidFill>
                </a:rPr>
                <a:t>Monitor</a:t>
              </a:r>
              <a:endParaRPr lang="en-US" sz="2000" b="1" dirty="0">
                <a:solidFill>
                  <a:schemeClr val="accent1">
                    <a:lumMod val="75000"/>
                  </a:schemeClr>
                </a:solidFill>
              </a:endParaRPr>
            </a:p>
          </p:txBody>
        </p:sp>
        <p:cxnSp>
          <p:nvCxnSpPr>
            <p:cNvPr id="12" name="Straight Arrow Connector 11"/>
            <p:cNvCxnSpPr/>
            <p:nvPr/>
          </p:nvCxnSpPr>
          <p:spPr>
            <a:xfrm>
              <a:off x="2760345" y="2106490"/>
              <a:ext cx="1811655" cy="25571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grpSp>
      <p:grpSp>
        <p:nvGrpSpPr>
          <p:cNvPr id="30" name="Group 29"/>
          <p:cNvGrpSpPr/>
          <p:nvPr/>
        </p:nvGrpSpPr>
        <p:grpSpPr>
          <a:xfrm>
            <a:off x="685800" y="3352800"/>
            <a:ext cx="2980372" cy="838200"/>
            <a:chOff x="685800" y="3352800"/>
            <a:chExt cx="2980372" cy="838200"/>
          </a:xfrm>
        </p:grpSpPr>
        <p:sp>
          <p:nvSpPr>
            <p:cNvPr id="14" name="Keyboard Callout"/>
            <p:cNvSpPr/>
            <p:nvPr/>
          </p:nvSpPr>
          <p:spPr>
            <a:xfrm>
              <a:off x="685800" y="3352800"/>
              <a:ext cx="1371600" cy="8382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000" b="1" dirty="0" smtClean="0">
                  <a:solidFill>
                    <a:schemeClr val="accent1">
                      <a:lumMod val="75000"/>
                    </a:schemeClr>
                  </a:solidFill>
                </a:rPr>
                <a:t>Keyboard</a:t>
              </a:r>
              <a:endParaRPr lang="en-US" sz="2000" b="1" dirty="0">
                <a:solidFill>
                  <a:schemeClr val="accent1">
                    <a:lumMod val="75000"/>
                  </a:schemeClr>
                </a:solidFill>
              </a:endParaRPr>
            </a:p>
          </p:txBody>
        </p:sp>
        <p:cxnSp>
          <p:nvCxnSpPr>
            <p:cNvPr id="15" name="Straight Arrow Connector 14"/>
            <p:cNvCxnSpPr>
              <a:stCxn id="14" idx="3"/>
            </p:cNvCxnSpPr>
            <p:nvPr/>
          </p:nvCxnSpPr>
          <p:spPr>
            <a:xfrm>
              <a:off x="2057400" y="3771900"/>
              <a:ext cx="1608772" cy="3429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grpSp>
      <p:sp>
        <p:nvSpPr>
          <p:cNvPr id="36" name="Oval 35"/>
          <p:cNvSpPr/>
          <p:nvPr/>
        </p:nvSpPr>
        <p:spPr>
          <a:xfrm>
            <a:off x="2894443" y="4525206"/>
            <a:ext cx="372306" cy="372306"/>
          </a:xfrm>
          <a:prstGeom prst="ellipse">
            <a:avLst/>
          </a:prstGeom>
          <a:effectLst>
            <a:outerShdw blurRad="50800" dist="38100" dir="2700000" algn="tl"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tlCol="0" anchor="ctr"/>
          <a:lstStyle/>
          <a:p>
            <a:pPr algn="ctr"/>
            <a:r>
              <a:rPr lang="en-US" b="1" dirty="0" smtClean="0"/>
              <a:t>3</a:t>
            </a:r>
            <a:endParaRPr lang="en-US" b="1" dirty="0"/>
          </a:p>
        </p:txBody>
      </p:sp>
      <p:sp>
        <p:nvSpPr>
          <p:cNvPr id="37" name="Oval 36"/>
          <p:cNvSpPr/>
          <p:nvPr/>
        </p:nvSpPr>
        <p:spPr>
          <a:xfrm>
            <a:off x="4090157" y="1757633"/>
            <a:ext cx="372306" cy="372306"/>
          </a:xfrm>
          <a:prstGeom prst="ellipse">
            <a:avLst/>
          </a:prstGeom>
          <a:effectLst>
            <a:outerShdw blurRad="50800" dist="38100" dir="2700000" algn="tl"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tlCol="0" anchor="ctr"/>
          <a:lstStyle/>
          <a:p>
            <a:pPr algn="ctr"/>
            <a:r>
              <a:rPr lang="en-US" b="1" dirty="0" smtClean="0"/>
              <a:t>1</a:t>
            </a:r>
            <a:endParaRPr lang="en-US" b="1" dirty="0"/>
          </a:p>
        </p:txBody>
      </p:sp>
      <p:sp>
        <p:nvSpPr>
          <p:cNvPr id="38" name="Oval 37"/>
          <p:cNvSpPr/>
          <p:nvPr/>
        </p:nvSpPr>
        <p:spPr>
          <a:xfrm>
            <a:off x="3666172" y="3740049"/>
            <a:ext cx="372306" cy="372306"/>
          </a:xfrm>
          <a:prstGeom prst="ellipse">
            <a:avLst/>
          </a:prstGeom>
          <a:effectLst>
            <a:outerShdw blurRad="50800" dist="38100" dir="2700000" algn="tl"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tlCol="0" anchor="ctr"/>
          <a:lstStyle/>
          <a:p>
            <a:pPr algn="ctr"/>
            <a:r>
              <a:rPr lang="en-US" b="1" dirty="0" smtClean="0"/>
              <a:t>2</a:t>
            </a:r>
            <a:endParaRPr lang="en-US" b="1" dirty="0"/>
          </a:p>
        </p:txBody>
      </p:sp>
    </p:spTree>
    <p:custDataLst>
      <p:tags r:id="rId1"/>
    </p:custDataLst>
    <p:extLst>
      <p:ext uri="{BB962C8B-B14F-4D97-AF65-F5344CB8AC3E}">
        <p14:creationId xmlns:p14="http://schemas.microsoft.com/office/powerpoint/2010/main" val="3204952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49"/>
                                        </p:tgtEl>
                                        <p:attrNameLst>
                                          <p:attrName>style.visibility</p:attrName>
                                        </p:attrNameLst>
                                      </p:cBhvr>
                                      <p:to>
                                        <p:strVal val="visible"/>
                                      </p:to>
                                    </p:set>
                                    <p:animEffect transition="in" filter="fade">
                                      <p:cBhvr>
                                        <p:cTn id="17" dur="500"/>
                                        <p:tgtEl>
                                          <p:spTgt spid="20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Turning </a:t>
            </a:r>
            <a:r>
              <a:rPr lang="en-US" dirty="0" smtClean="0"/>
              <a:t>On Computer</a:t>
            </a:r>
            <a:endParaRPr lang="en-US"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981200"/>
            <a:ext cx="5334000" cy="413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6858000" y="3581400"/>
            <a:ext cx="1676400" cy="1057275"/>
          </a:xfrm>
          <a:prstGeom prst="rect">
            <a:avLst/>
          </a:prstGeom>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smtClean="0"/>
              <a:t>Power Buttons</a:t>
            </a:r>
            <a:endParaRPr lang="en-US" dirty="0"/>
          </a:p>
        </p:txBody>
      </p:sp>
      <p:cxnSp>
        <p:nvCxnSpPr>
          <p:cNvPr id="6" name="Straight Arrow Connector 5"/>
          <p:cNvCxnSpPr>
            <a:stCxn id="4" idx="1"/>
          </p:cNvCxnSpPr>
          <p:nvPr/>
        </p:nvCxnSpPr>
        <p:spPr>
          <a:xfrm flipH="1" flipV="1">
            <a:off x="5715000" y="3733800"/>
            <a:ext cx="1143000" cy="376238"/>
          </a:xfrm>
          <a:prstGeom prst="straightConnector1">
            <a:avLst/>
          </a:prstGeom>
          <a:ln w="38100">
            <a:tailEnd type="arrow"/>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a:stCxn id="4" idx="1"/>
          </p:cNvCxnSpPr>
          <p:nvPr/>
        </p:nvCxnSpPr>
        <p:spPr>
          <a:xfrm flipH="1">
            <a:off x="4267200" y="4110038"/>
            <a:ext cx="2590800" cy="385762"/>
          </a:xfrm>
          <a:prstGeom prst="straightConnector1">
            <a:avLst/>
          </a:prstGeom>
          <a:ln w="38100">
            <a:tailEnd type="arrow"/>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61140815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676400"/>
            <a:ext cx="4919663" cy="4498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dirty="0"/>
              <a:t>Turning </a:t>
            </a:r>
            <a:r>
              <a:rPr lang="en-US" dirty="0" smtClean="0"/>
              <a:t>On Computer</a:t>
            </a:r>
            <a:endParaRPr lang="en-US" dirty="0"/>
          </a:p>
        </p:txBody>
      </p:sp>
      <p:sp>
        <p:nvSpPr>
          <p:cNvPr id="4" name="Rectangle 3"/>
          <p:cNvSpPr/>
          <p:nvPr/>
        </p:nvSpPr>
        <p:spPr>
          <a:xfrm>
            <a:off x="6705600" y="3062287"/>
            <a:ext cx="1676400" cy="1057275"/>
          </a:xfrm>
          <a:prstGeom prst="rect">
            <a:avLst/>
          </a:prstGeom>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smtClean="0"/>
              <a:t>Power Button</a:t>
            </a:r>
            <a:endParaRPr lang="en-US" dirty="0"/>
          </a:p>
        </p:txBody>
      </p:sp>
      <p:cxnSp>
        <p:nvCxnSpPr>
          <p:cNvPr id="9" name="Straight Arrow Connector 8"/>
          <p:cNvCxnSpPr>
            <a:stCxn id="4" idx="1"/>
          </p:cNvCxnSpPr>
          <p:nvPr/>
        </p:nvCxnSpPr>
        <p:spPr>
          <a:xfrm flipH="1">
            <a:off x="3886200" y="3590925"/>
            <a:ext cx="2819400" cy="528637"/>
          </a:xfrm>
          <a:prstGeom prst="straightConnector1">
            <a:avLst/>
          </a:prstGeom>
          <a:ln w="38100">
            <a:tailEnd type="arrow"/>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685800" y="4648200"/>
            <a:ext cx="2514600" cy="1219200"/>
          </a:xfrm>
          <a:prstGeom prst="rect">
            <a:avLst/>
          </a:prstGeom>
          <a:ln>
            <a:solidFill>
              <a:schemeClr val="accent1">
                <a:lumMod val="75000"/>
              </a:schemeClr>
            </a:solid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US" b="1" dirty="0" smtClean="0"/>
              <a:t>Tip:</a:t>
            </a:r>
            <a:r>
              <a:rPr lang="en-US" dirty="0" smtClean="0"/>
              <a:t> Do not use power button to turn off computer.</a:t>
            </a:r>
            <a:endParaRPr lang="en-US" dirty="0"/>
          </a:p>
        </p:txBody>
      </p:sp>
      <p:sp>
        <p:nvSpPr>
          <p:cNvPr id="7" name="Rectangle 6"/>
          <p:cNvSpPr/>
          <p:nvPr/>
        </p:nvSpPr>
        <p:spPr>
          <a:xfrm>
            <a:off x="838200" y="4800600"/>
            <a:ext cx="2514600" cy="1219200"/>
          </a:xfrm>
          <a:prstGeom prst="rect">
            <a:avLst/>
          </a:prstGeom>
          <a:ln>
            <a:solidFill>
              <a:schemeClr val="accent1">
                <a:lumMod val="75000"/>
              </a:schemeClr>
            </a:solid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US" b="1" dirty="0" smtClean="0"/>
              <a:t>We will discuss the process for turning off your computer in the next section.</a:t>
            </a:r>
            <a:endParaRPr lang="en-US" dirty="0"/>
          </a:p>
        </p:txBody>
      </p:sp>
    </p:spTree>
    <p:custDataLst>
      <p:tags r:id="rId1"/>
    </p:custDataLst>
    <p:extLst>
      <p:ext uri="{BB962C8B-B14F-4D97-AF65-F5344CB8AC3E}">
        <p14:creationId xmlns:p14="http://schemas.microsoft.com/office/powerpoint/2010/main" val="1040896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676400"/>
            <a:ext cx="4919663" cy="4498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normAutofit/>
          </a:bodyPr>
          <a:lstStyle/>
          <a:p>
            <a:r>
              <a:rPr lang="en-US" dirty="0" smtClean="0"/>
              <a:t>Activity - Turn On </a:t>
            </a:r>
            <a:r>
              <a:rPr lang="en-US" dirty="0"/>
              <a:t>computer</a:t>
            </a:r>
          </a:p>
        </p:txBody>
      </p:sp>
      <p:sp>
        <p:nvSpPr>
          <p:cNvPr id="4" name="Rectangle 3"/>
          <p:cNvSpPr/>
          <p:nvPr/>
        </p:nvSpPr>
        <p:spPr>
          <a:xfrm>
            <a:off x="6705600" y="3062287"/>
            <a:ext cx="1676400" cy="1057275"/>
          </a:xfrm>
          <a:prstGeom prst="rect">
            <a:avLst/>
          </a:prstGeom>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smtClean="0"/>
              <a:t>Power Button</a:t>
            </a:r>
            <a:endParaRPr lang="en-US" dirty="0"/>
          </a:p>
        </p:txBody>
      </p:sp>
      <p:cxnSp>
        <p:nvCxnSpPr>
          <p:cNvPr id="9" name="Straight Arrow Connector 8"/>
          <p:cNvCxnSpPr>
            <a:stCxn id="4" idx="1"/>
          </p:cNvCxnSpPr>
          <p:nvPr/>
        </p:nvCxnSpPr>
        <p:spPr>
          <a:xfrm flipH="1">
            <a:off x="3886200" y="3590925"/>
            <a:ext cx="2819400" cy="528637"/>
          </a:xfrm>
          <a:prstGeom prst="straightConnector1">
            <a:avLst/>
          </a:prstGeom>
          <a:ln w="38100">
            <a:tailEnd type="arrow"/>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6183871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458200" cy="1143000"/>
          </a:xfrm>
        </p:spPr>
        <p:txBody>
          <a:bodyPr>
            <a:normAutofit fontScale="90000"/>
          </a:bodyPr>
          <a:lstStyle/>
          <a:p>
            <a:r>
              <a:rPr lang="en-US" dirty="0" smtClean="0"/>
              <a:t>YOUR SCREEN SHOULD LOOK LIKE THIS!</a:t>
            </a:r>
            <a:endParaRPr lang="en-US" dirty="0"/>
          </a:p>
        </p:txBody>
      </p:sp>
      <p:pic>
        <p:nvPicPr>
          <p:cNvPr id="1026" name="Picture 2" descr="E:\win7_welcom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295399"/>
            <a:ext cx="6215063" cy="4552533"/>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685800" y="4800600"/>
            <a:ext cx="3124200" cy="1219200"/>
          </a:xfrm>
          <a:prstGeom prst="rect">
            <a:avLst/>
          </a:prstGeom>
          <a:ln>
            <a:solidFill>
              <a:schemeClr val="accent1">
                <a:lumMod val="75000"/>
              </a:schemeClr>
            </a:solid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r>
              <a:rPr lang="en-US" sz="2000" dirty="0" smtClean="0"/>
              <a:t>Press and hold [</a:t>
            </a:r>
            <a:r>
              <a:rPr lang="en-US" sz="2000" b="1" dirty="0" smtClean="0"/>
              <a:t>Ctrl</a:t>
            </a:r>
            <a:r>
              <a:rPr lang="en-US" sz="2000" dirty="0" smtClean="0"/>
              <a:t>], then press and hold [</a:t>
            </a:r>
            <a:r>
              <a:rPr lang="en-US" sz="2000" b="1" dirty="0" smtClean="0"/>
              <a:t>Alt</a:t>
            </a:r>
            <a:r>
              <a:rPr lang="en-US" sz="2000" dirty="0" smtClean="0"/>
              <a:t>], and then press [</a:t>
            </a:r>
            <a:r>
              <a:rPr lang="en-US" sz="2000" b="1" dirty="0" smtClean="0"/>
              <a:t>Del</a:t>
            </a:r>
            <a:r>
              <a:rPr lang="en-US" sz="2000" dirty="0" smtClean="0"/>
              <a:t>] </a:t>
            </a:r>
          </a:p>
          <a:p>
            <a:endParaRPr lang="en-US" dirty="0" smtClean="0"/>
          </a:p>
        </p:txBody>
      </p:sp>
    </p:spTree>
    <p:extLst>
      <p:ext uri="{BB962C8B-B14F-4D97-AF65-F5344CB8AC3E}">
        <p14:creationId xmlns:p14="http://schemas.microsoft.com/office/powerpoint/2010/main" val="754928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Activity - Logging On</a:t>
            </a:r>
            <a:endParaRPr lang="en-US"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500" y="1143000"/>
            <a:ext cx="7041357" cy="5227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952500" y="4876800"/>
            <a:ext cx="3124200" cy="1219200"/>
          </a:xfrm>
          <a:prstGeom prst="rect">
            <a:avLst/>
          </a:prstGeom>
          <a:ln>
            <a:solidFill>
              <a:schemeClr val="accent1">
                <a:lumMod val="75000"/>
              </a:schemeClr>
            </a:solid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r>
              <a:rPr lang="en-US" dirty="0" smtClean="0"/>
              <a:t>Log on with </a:t>
            </a:r>
            <a:r>
              <a:rPr lang="en-US" sz="2400" b="1" dirty="0" smtClean="0"/>
              <a:t>Mas_train1a</a:t>
            </a:r>
            <a:r>
              <a:rPr lang="en-US" dirty="0" smtClean="0"/>
              <a:t> as the </a:t>
            </a:r>
            <a:r>
              <a:rPr lang="en-US" dirty="0" err="1" smtClean="0"/>
              <a:t>userID</a:t>
            </a:r>
            <a:r>
              <a:rPr lang="en-US" dirty="0" smtClean="0"/>
              <a:t> and password.</a:t>
            </a:r>
          </a:p>
        </p:txBody>
      </p:sp>
    </p:spTree>
    <p:custDataLst>
      <p:tags r:id="rId1"/>
    </p:custDataLst>
    <p:extLst>
      <p:ext uri="{BB962C8B-B14F-4D97-AF65-F5344CB8AC3E}">
        <p14:creationId xmlns:p14="http://schemas.microsoft.com/office/powerpoint/2010/main" val="4219162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1219200"/>
            <a:ext cx="6930635" cy="51824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381000" y="5181600"/>
            <a:ext cx="2667000" cy="1371600"/>
          </a:xfrm>
          <a:prstGeom prst="rect">
            <a:avLst/>
          </a:prstGeom>
          <a:ln>
            <a:solidFill>
              <a:schemeClr val="accent1">
                <a:lumMod val="75000"/>
              </a:schemeClr>
            </a:solid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US" b="1" dirty="0" smtClean="0"/>
              <a:t>Tip:</a:t>
            </a:r>
            <a:r>
              <a:rPr lang="en-US" dirty="0" smtClean="0"/>
              <a:t> Use the same password for the computer, email, and SAP.</a:t>
            </a:r>
            <a:endParaRPr lang="en-US" dirty="0"/>
          </a:p>
        </p:txBody>
      </p:sp>
      <p:sp>
        <p:nvSpPr>
          <p:cNvPr id="2" name="TextBox 1"/>
          <p:cNvSpPr txBox="1"/>
          <p:nvPr/>
        </p:nvSpPr>
        <p:spPr>
          <a:xfrm>
            <a:off x="381000" y="381000"/>
            <a:ext cx="8305800" cy="707886"/>
          </a:xfrm>
          <a:prstGeom prst="rect">
            <a:avLst/>
          </a:prstGeom>
          <a:noFill/>
        </p:spPr>
        <p:txBody>
          <a:bodyPr wrap="square" rtlCol="0">
            <a:spAutoFit/>
          </a:bodyPr>
          <a:lstStyle/>
          <a:p>
            <a:pPr algn="ctr"/>
            <a:r>
              <a:rPr lang="en-US" sz="4000" dirty="0" smtClean="0"/>
              <a:t>YOUR SCREEN SHOULD LOOK LIKE THIS</a:t>
            </a:r>
          </a:p>
        </p:txBody>
      </p:sp>
    </p:spTree>
    <p:custDataLst>
      <p:tags r:id="rId1"/>
    </p:custDataLst>
    <p:extLst>
      <p:ext uri="{BB962C8B-B14F-4D97-AF65-F5344CB8AC3E}">
        <p14:creationId xmlns:p14="http://schemas.microsoft.com/office/powerpoint/2010/main" val="3006623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Using the Mouse</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44633" y="3124200"/>
            <a:ext cx="3254734" cy="2309102"/>
          </a:xfrm>
          <a:prstGeom prst="rect">
            <a:avLst/>
          </a:prstGeom>
        </p:spPr>
      </p:pic>
    </p:spTree>
    <p:custDataLst>
      <p:tags r:id="rId1"/>
    </p:custDataLst>
    <p:extLst>
      <p:ext uri="{BB962C8B-B14F-4D97-AF65-F5344CB8AC3E}">
        <p14:creationId xmlns:p14="http://schemas.microsoft.com/office/powerpoint/2010/main" val="38326955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Using the Mouse</a:t>
            </a:r>
            <a:endParaRPr lang="en-US" dirty="0"/>
          </a:p>
        </p:txBody>
      </p:sp>
      <p:sp>
        <p:nvSpPr>
          <p:cNvPr id="3" name="Rectangle 2"/>
          <p:cNvSpPr/>
          <p:nvPr/>
        </p:nvSpPr>
        <p:spPr>
          <a:xfrm>
            <a:off x="838200" y="1752600"/>
            <a:ext cx="1828800" cy="1066800"/>
          </a:xfrm>
          <a:prstGeom prst="rect">
            <a:avLst/>
          </a:prstGeom>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dirty="0" smtClean="0"/>
              <a:t>Left button</a:t>
            </a:r>
            <a:endParaRPr lang="en-US" sz="2400" dirty="0"/>
          </a:p>
        </p:txBody>
      </p:sp>
      <p:sp>
        <p:nvSpPr>
          <p:cNvPr id="4" name="TextBox 3"/>
          <p:cNvSpPr txBox="1"/>
          <p:nvPr/>
        </p:nvSpPr>
        <p:spPr>
          <a:xfrm>
            <a:off x="2362200" y="5848350"/>
            <a:ext cx="4648199" cy="707886"/>
          </a:xfrm>
          <a:prstGeom prst="rect">
            <a:avLst/>
          </a:prstGeom>
          <a:noFill/>
        </p:spPr>
        <p:txBody>
          <a:bodyPr wrap="square" rtlCol="0">
            <a:spAutoFit/>
          </a:bodyPr>
          <a:lstStyle/>
          <a:p>
            <a:pPr algn="ctr"/>
            <a:r>
              <a:rPr lang="en-US" sz="4000" dirty="0" smtClean="0"/>
              <a:t>Use to Select Object</a:t>
            </a:r>
            <a:endParaRPr lang="en-US" sz="400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44633" y="3124200"/>
            <a:ext cx="3254734" cy="2309102"/>
          </a:xfrm>
          <a:prstGeom prst="rect">
            <a:avLst/>
          </a:prstGeom>
        </p:spPr>
      </p:pic>
      <p:cxnSp>
        <p:nvCxnSpPr>
          <p:cNvPr id="6" name="Straight Arrow Connector 5"/>
          <p:cNvCxnSpPr>
            <a:stCxn id="3" idx="2"/>
          </p:cNvCxnSpPr>
          <p:nvPr/>
        </p:nvCxnSpPr>
        <p:spPr>
          <a:xfrm>
            <a:off x="1752600" y="2819400"/>
            <a:ext cx="1981200" cy="10668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67356652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Using the Mouse</a:t>
            </a:r>
            <a:endParaRPr lang="en-US" dirty="0"/>
          </a:p>
        </p:txBody>
      </p:sp>
      <p:sp>
        <p:nvSpPr>
          <p:cNvPr id="4" name="TextBox 3"/>
          <p:cNvSpPr txBox="1"/>
          <p:nvPr/>
        </p:nvSpPr>
        <p:spPr>
          <a:xfrm>
            <a:off x="1066800" y="5840186"/>
            <a:ext cx="7010400" cy="707886"/>
          </a:xfrm>
          <a:prstGeom prst="rect">
            <a:avLst/>
          </a:prstGeom>
          <a:noFill/>
        </p:spPr>
        <p:txBody>
          <a:bodyPr wrap="square" rtlCol="0">
            <a:spAutoFit/>
          </a:bodyPr>
          <a:lstStyle/>
          <a:p>
            <a:pPr algn="ctr"/>
            <a:r>
              <a:rPr lang="en-US" sz="4000" dirty="0" smtClean="0"/>
              <a:t>Use to Display a List of Choices</a:t>
            </a:r>
            <a:endParaRPr lang="en-US" sz="400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44633" y="3124200"/>
            <a:ext cx="3254734" cy="2309102"/>
          </a:xfrm>
          <a:prstGeom prst="rect">
            <a:avLst/>
          </a:prstGeom>
        </p:spPr>
      </p:pic>
      <p:sp>
        <p:nvSpPr>
          <p:cNvPr id="7" name="Rectangle 6"/>
          <p:cNvSpPr/>
          <p:nvPr/>
        </p:nvSpPr>
        <p:spPr>
          <a:xfrm>
            <a:off x="5715000" y="1447800"/>
            <a:ext cx="1828800" cy="1066800"/>
          </a:xfrm>
          <a:prstGeom prst="rect">
            <a:avLst/>
          </a:prstGeom>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dirty="0" smtClean="0"/>
              <a:t>Right button</a:t>
            </a:r>
            <a:endParaRPr lang="en-US" sz="2400" dirty="0"/>
          </a:p>
        </p:txBody>
      </p:sp>
      <p:cxnSp>
        <p:nvCxnSpPr>
          <p:cNvPr id="6" name="Straight Arrow Connector 5"/>
          <p:cNvCxnSpPr>
            <a:stCxn id="7" idx="2"/>
          </p:cNvCxnSpPr>
          <p:nvPr/>
        </p:nvCxnSpPr>
        <p:spPr>
          <a:xfrm flipH="1">
            <a:off x="4267200" y="2514600"/>
            <a:ext cx="2362200" cy="9144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25429040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Using the Mouse</a:t>
            </a:r>
            <a:endParaRPr lang="en-US" dirty="0"/>
          </a:p>
        </p:txBody>
      </p:sp>
      <p:sp>
        <p:nvSpPr>
          <p:cNvPr id="4" name="TextBox 3"/>
          <p:cNvSpPr txBox="1"/>
          <p:nvPr/>
        </p:nvSpPr>
        <p:spPr>
          <a:xfrm>
            <a:off x="990600" y="5848350"/>
            <a:ext cx="7467600" cy="707886"/>
          </a:xfrm>
          <a:prstGeom prst="rect">
            <a:avLst/>
          </a:prstGeom>
          <a:noFill/>
        </p:spPr>
        <p:txBody>
          <a:bodyPr wrap="square" rtlCol="0">
            <a:spAutoFit/>
          </a:bodyPr>
          <a:lstStyle/>
          <a:p>
            <a:r>
              <a:rPr lang="en-US" sz="4000" dirty="0" smtClean="0"/>
              <a:t>Use to Scroll Up and Down a Page</a:t>
            </a:r>
            <a:endParaRPr lang="en-US" sz="400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44633" y="3124200"/>
            <a:ext cx="3254734" cy="2309102"/>
          </a:xfrm>
          <a:prstGeom prst="rect">
            <a:avLst/>
          </a:prstGeom>
        </p:spPr>
      </p:pic>
      <p:cxnSp>
        <p:nvCxnSpPr>
          <p:cNvPr id="6" name="Straight Arrow Connector 5"/>
          <p:cNvCxnSpPr>
            <a:stCxn id="8" idx="2"/>
          </p:cNvCxnSpPr>
          <p:nvPr/>
        </p:nvCxnSpPr>
        <p:spPr>
          <a:xfrm flipH="1">
            <a:off x="3886200" y="2659919"/>
            <a:ext cx="719769" cy="830855"/>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3691569" y="1593119"/>
            <a:ext cx="1828800" cy="1066800"/>
          </a:xfrm>
          <a:prstGeom prst="rect">
            <a:avLst/>
          </a:prstGeom>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dirty="0" smtClean="0"/>
              <a:t>Scroll Wheel</a:t>
            </a:r>
            <a:endParaRPr lang="en-US" sz="2400" dirty="0"/>
          </a:p>
        </p:txBody>
      </p:sp>
    </p:spTree>
    <p:custDataLst>
      <p:tags r:id="rId1"/>
    </p:custDataLst>
    <p:extLst>
      <p:ext uri="{BB962C8B-B14F-4D97-AF65-F5344CB8AC3E}">
        <p14:creationId xmlns:p14="http://schemas.microsoft.com/office/powerpoint/2010/main" val="332717044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Activity – Selecting a Program</a:t>
            </a:r>
            <a:endParaRPr lang="en-US" dirty="0"/>
          </a:p>
        </p:txBody>
      </p:sp>
      <p:sp>
        <p:nvSpPr>
          <p:cNvPr id="3" name="Rectangle 2"/>
          <p:cNvSpPr/>
          <p:nvPr/>
        </p:nvSpPr>
        <p:spPr>
          <a:xfrm>
            <a:off x="252412" y="5467350"/>
            <a:ext cx="3047999" cy="1066800"/>
          </a:xfrm>
          <a:prstGeom prst="rect">
            <a:avLst/>
          </a:prstGeom>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dirty="0" smtClean="0"/>
              <a:t>Click icon once with left button.</a:t>
            </a:r>
            <a:endParaRPr lang="en-US" sz="2400" dirty="0"/>
          </a:p>
        </p:txBody>
      </p:sp>
      <p:cxnSp>
        <p:nvCxnSpPr>
          <p:cNvPr id="5" name="Straight Arrow Connector 4"/>
          <p:cNvCxnSpPr/>
          <p:nvPr/>
        </p:nvCxnSpPr>
        <p:spPr>
          <a:xfrm>
            <a:off x="4078077" y="3929923"/>
            <a:ext cx="0" cy="838200"/>
          </a:xfrm>
          <a:prstGeom prst="straightConnector1">
            <a:avLst/>
          </a:prstGeom>
          <a:ln w="7620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44633" y="3124200"/>
            <a:ext cx="3254734" cy="2309102"/>
          </a:xfrm>
          <a:prstGeom prst="rect">
            <a:avLst/>
          </a:prstGeom>
        </p:spPr>
      </p:pic>
      <p:sp>
        <p:nvSpPr>
          <p:cNvPr id="8" name="Rectangle 7"/>
          <p:cNvSpPr/>
          <p:nvPr/>
        </p:nvSpPr>
        <p:spPr>
          <a:xfrm>
            <a:off x="5562600" y="5467350"/>
            <a:ext cx="3276600" cy="1066800"/>
          </a:xfrm>
          <a:prstGeom prst="rect">
            <a:avLst/>
          </a:prstGeom>
          <a:ln>
            <a:solidFill>
              <a:schemeClr val="tx2">
                <a:lumMod val="60000"/>
                <a:lumOff val="40000"/>
              </a:schemeClr>
            </a:solid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b="1" dirty="0" smtClean="0"/>
              <a:t>Tip:</a:t>
            </a:r>
            <a:r>
              <a:rPr lang="en-US" sz="2400" dirty="0" smtClean="0"/>
              <a:t> Click the icon image rather than the text.</a:t>
            </a:r>
            <a:endParaRPr lang="en-US" sz="2400" dirty="0"/>
          </a:p>
        </p:txBody>
      </p:sp>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1295400"/>
            <a:ext cx="2486025" cy="189547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4066430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382000" cy="1143000"/>
          </a:xfrm>
        </p:spPr>
        <p:txBody>
          <a:bodyPr>
            <a:normAutofit fontScale="90000"/>
          </a:bodyPr>
          <a:lstStyle/>
          <a:p>
            <a:r>
              <a:rPr lang="en-US" dirty="0"/>
              <a:t>Activity </a:t>
            </a:r>
            <a:r>
              <a:rPr lang="en-US" dirty="0" smtClean="0"/>
              <a:t>– Displaying Program Options</a:t>
            </a:r>
            <a:endParaRPr lang="en-US" dirty="0"/>
          </a:p>
        </p:txBody>
      </p:sp>
      <p:sp>
        <p:nvSpPr>
          <p:cNvPr id="3" name="Rectangle 2"/>
          <p:cNvSpPr/>
          <p:nvPr/>
        </p:nvSpPr>
        <p:spPr>
          <a:xfrm>
            <a:off x="5653719" y="5486400"/>
            <a:ext cx="3047999" cy="1066800"/>
          </a:xfrm>
          <a:prstGeom prst="rect">
            <a:avLst/>
          </a:prstGeom>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dirty="0" smtClean="0"/>
              <a:t>Click icon once with right button.</a:t>
            </a:r>
            <a:endParaRPr lang="en-US" sz="2400"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508904"/>
            <a:ext cx="3200400" cy="16077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33800" y="2922814"/>
            <a:ext cx="3254734" cy="2309102"/>
          </a:xfrm>
          <a:prstGeom prst="rect">
            <a:avLst/>
          </a:prstGeom>
        </p:spPr>
      </p:pic>
      <p:cxnSp>
        <p:nvCxnSpPr>
          <p:cNvPr id="5" name="Straight Arrow Connector 4"/>
          <p:cNvCxnSpPr/>
          <p:nvPr/>
        </p:nvCxnSpPr>
        <p:spPr>
          <a:xfrm>
            <a:off x="5105400" y="2362200"/>
            <a:ext cx="0" cy="838200"/>
          </a:xfrm>
          <a:prstGeom prst="straightConnector1">
            <a:avLst/>
          </a:prstGeom>
          <a:ln w="7620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80193854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86800" cy="1143000"/>
          </a:xfrm>
        </p:spPr>
        <p:txBody>
          <a:bodyPr>
            <a:noAutofit/>
          </a:bodyPr>
          <a:lstStyle/>
          <a:p>
            <a:pPr algn="ctr"/>
            <a:r>
              <a:rPr lang="en-US" sz="4000" dirty="0"/>
              <a:t>Activity </a:t>
            </a:r>
            <a:r>
              <a:rPr lang="en-US" sz="4000" dirty="0" smtClean="0"/>
              <a:t>– Double Clicking to Open a Program</a:t>
            </a:r>
            <a:endParaRPr lang="en-US" sz="4000" dirty="0"/>
          </a:p>
        </p:txBody>
      </p:sp>
      <p:sp>
        <p:nvSpPr>
          <p:cNvPr id="3" name="Rectangle 2"/>
          <p:cNvSpPr/>
          <p:nvPr/>
        </p:nvSpPr>
        <p:spPr>
          <a:xfrm>
            <a:off x="5029200" y="1709737"/>
            <a:ext cx="3047999" cy="10668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dirty="0" smtClean="0"/>
              <a:t>Double-click icon with left button.</a:t>
            </a:r>
            <a:endParaRPr lang="en-US" sz="2400"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32276" y="2853448"/>
            <a:ext cx="3254734" cy="2309102"/>
          </a:xfrm>
          <a:prstGeom prst="rect">
            <a:avLst/>
          </a:prstGeom>
        </p:spPr>
      </p:pic>
      <p:cxnSp>
        <p:nvCxnSpPr>
          <p:cNvPr id="5" name="Straight Arrow Connector 4"/>
          <p:cNvCxnSpPr/>
          <p:nvPr/>
        </p:nvCxnSpPr>
        <p:spPr>
          <a:xfrm>
            <a:off x="3657600" y="2771775"/>
            <a:ext cx="0" cy="838200"/>
          </a:xfrm>
          <a:prstGeom prst="straightConnector1">
            <a:avLst/>
          </a:prstGeom>
          <a:ln w="7620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a:off x="4027714" y="2612754"/>
            <a:ext cx="0" cy="838200"/>
          </a:xfrm>
          <a:prstGeom prst="straightConnector1">
            <a:avLst/>
          </a:prstGeom>
          <a:ln w="7620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304800" y="5162550"/>
            <a:ext cx="3581400" cy="1543050"/>
          </a:xfrm>
          <a:prstGeom prst="rect">
            <a:avLst/>
          </a:prstGeom>
          <a:ln>
            <a:solidFill>
              <a:schemeClr val="accent1">
                <a:lumMod val="75000"/>
              </a:schemeClr>
            </a:solid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b="1" dirty="0" smtClean="0"/>
              <a:t>Tip:</a:t>
            </a:r>
            <a:r>
              <a:rPr lang="en-US" sz="2400" dirty="0" smtClean="0"/>
              <a:t> Use two clicks in quick succession. It may take practice to get the timing right.</a:t>
            </a:r>
            <a:endParaRPr lang="en-US" sz="2400" dirty="0"/>
          </a:p>
        </p:txBody>
      </p:sp>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1295400"/>
            <a:ext cx="2486025" cy="189547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1128994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Activity </a:t>
            </a:r>
            <a:r>
              <a:rPr lang="en-US" dirty="0" smtClean="0"/>
              <a:t>- Using the mouse</a:t>
            </a:r>
            <a:br>
              <a:rPr lang="en-US" dirty="0" smtClean="0"/>
            </a:br>
            <a:r>
              <a:rPr lang="en-US" dirty="0"/>
              <a:t> </a:t>
            </a:r>
            <a:r>
              <a:rPr lang="en-US" dirty="0" smtClean="0"/>
              <a:t>- </a:t>
            </a:r>
            <a:r>
              <a:rPr lang="en-US" sz="3600" dirty="0" smtClean="0"/>
              <a:t>Using the Calculator Add the following</a:t>
            </a:r>
            <a:endParaRPr lang="en-US" sz="3600" dirty="0"/>
          </a:p>
        </p:txBody>
      </p:sp>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1895475"/>
            <a:ext cx="2171700" cy="3067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0"/>
          <p:cNvSpPr/>
          <p:nvPr/>
        </p:nvSpPr>
        <p:spPr>
          <a:xfrm>
            <a:off x="5714999" y="4876800"/>
            <a:ext cx="3047999" cy="10668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dirty="0" smtClean="0"/>
              <a:t>Add </a:t>
            </a:r>
            <a:r>
              <a:rPr lang="en-US" sz="2400" dirty="0"/>
              <a:t>123 plus 234 minus </a:t>
            </a:r>
            <a:r>
              <a:rPr lang="en-US" sz="2400" dirty="0" smtClean="0"/>
              <a:t>10</a:t>
            </a:r>
            <a:endParaRPr lang="en-US" dirty="0"/>
          </a:p>
        </p:txBody>
      </p:sp>
    </p:spTree>
    <p:custDataLst>
      <p:tags r:id="rId1"/>
    </p:custDataLst>
    <p:extLst>
      <p:ext uri="{BB962C8B-B14F-4D97-AF65-F5344CB8AC3E}">
        <p14:creationId xmlns:p14="http://schemas.microsoft.com/office/powerpoint/2010/main" val="416556810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Using the </a:t>
            </a:r>
            <a:r>
              <a:rPr lang="en-US" dirty="0" smtClean="0"/>
              <a:t>Keyboard</a:t>
            </a:r>
            <a:endParaRPr lang="en-US" dirty="0"/>
          </a:p>
        </p:txBody>
      </p:sp>
      <p:sp>
        <p:nvSpPr>
          <p:cNvPr id="3" name="Rectangle 2"/>
          <p:cNvSpPr/>
          <p:nvPr/>
        </p:nvSpPr>
        <p:spPr>
          <a:xfrm>
            <a:off x="5715000" y="1371600"/>
            <a:ext cx="1981200" cy="6858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dirty="0" smtClean="0"/>
              <a:t>Function Keys</a:t>
            </a:r>
            <a:endParaRPr lang="en-US" sz="2400"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2103120"/>
            <a:ext cx="5791620" cy="2926080"/>
          </a:xfrm>
          <a:prstGeom prst="rect">
            <a:avLst/>
          </a:prstGeom>
        </p:spPr>
      </p:pic>
      <p:sp>
        <p:nvSpPr>
          <p:cNvPr id="4" name="Rectangle 3"/>
          <p:cNvSpPr/>
          <p:nvPr/>
        </p:nvSpPr>
        <p:spPr>
          <a:xfrm>
            <a:off x="2057400" y="2362200"/>
            <a:ext cx="4343400" cy="388620"/>
          </a:xfrm>
          <a:prstGeom prst="rect">
            <a:avLst/>
          </a:prstGeom>
          <a:noFill/>
          <a:ln w="38100"/>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43346779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Using the </a:t>
            </a:r>
            <a:r>
              <a:rPr lang="en-US" dirty="0" smtClean="0"/>
              <a:t>Keyboard</a:t>
            </a:r>
            <a:endParaRPr lang="en-US" dirty="0"/>
          </a:p>
        </p:txBody>
      </p:sp>
      <p:sp>
        <p:nvSpPr>
          <p:cNvPr id="3" name="Rectangle 2"/>
          <p:cNvSpPr/>
          <p:nvPr/>
        </p:nvSpPr>
        <p:spPr>
          <a:xfrm>
            <a:off x="5715000" y="1371600"/>
            <a:ext cx="1981200" cy="6858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dirty="0" smtClean="0"/>
              <a:t>Alphanumeric Keys</a:t>
            </a:r>
            <a:endParaRPr lang="en-US" sz="2400"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2103120"/>
            <a:ext cx="5791620" cy="2926080"/>
          </a:xfrm>
          <a:prstGeom prst="rect">
            <a:avLst/>
          </a:prstGeom>
        </p:spPr>
      </p:pic>
      <p:sp>
        <p:nvSpPr>
          <p:cNvPr id="4" name="Rectangle 3"/>
          <p:cNvSpPr/>
          <p:nvPr/>
        </p:nvSpPr>
        <p:spPr>
          <a:xfrm>
            <a:off x="2057400" y="2667000"/>
            <a:ext cx="4038600" cy="1524000"/>
          </a:xfrm>
          <a:prstGeom prst="rect">
            <a:avLst/>
          </a:prstGeom>
          <a:noFill/>
          <a:ln w="38100"/>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84771738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Using the </a:t>
            </a:r>
            <a:r>
              <a:rPr lang="en-US" dirty="0" smtClean="0"/>
              <a:t>Keyboard</a:t>
            </a:r>
            <a:endParaRPr lang="en-US"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2103120"/>
            <a:ext cx="5791620" cy="2926080"/>
          </a:xfrm>
          <a:prstGeom prst="rect">
            <a:avLst/>
          </a:prstGeom>
        </p:spPr>
      </p:pic>
      <p:sp>
        <p:nvSpPr>
          <p:cNvPr id="4" name="Rectangle 3"/>
          <p:cNvSpPr/>
          <p:nvPr/>
        </p:nvSpPr>
        <p:spPr>
          <a:xfrm>
            <a:off x="6296445" y="4114800"/>
            <a:ext cx="1143000" cy="762000"/>
          </a:xfrm>
          <a:prstGeom prst="rect">
            <a:avLst/>
          </a:prstGeom>
          <a:noFill/>
          <a:ln w="38100"/>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3" name="Rectangle 2"/>
          <p:cNvSpPr/>
          <p:nvPr/>
        </p:nvSpPr>
        <p:spPr>
          <a:xfrm>
            <a:off x="6896100" y="3048000"/>
            <a:ext cx="1600200" cy="6858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dirty="0" smtClean="0"/>
              <a:t>Directional Keys</a:t>
            </a:r>
            <a:endParaRPr lang="en-US" sz="2400" dirty="0"/>
          </a:p>
        </p:txBody>
      </p:sp>
    </p:spTree>
    <p:custDataLst>
      <p:tags r:id="rId1"/>
    </p:custDataLst>
    <p:extLst>
      <p:ext uri="{BB962C8B-B14F-4D97-AF65-F5344CB8AC3E}">
        <p14:creationId xmlns:p14="http://schemas.microsoft.com/office/powerpoint/2010/main" val="253044490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Using the </a:t>
            </a:r>
            <a:r>
              <a:rPr lang="en-US" dirty="0" smtClean="0"/>
              <a:t>Keyboard</a:t>
            </a:r>
            <a:endParaRPr lang="en-US"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2103120"/>
            <a:ext cx="5791620" cy="2926080"/>
          </a:xfrm>
          <a:prstGeom prst="rect">
            <a:avLst/>
          </a:prstGeom>
        </p:spPr>
      </p:pic>
      <p:sp>
        <p:nvSpPr>
          <p:cNvPr id="4" name="Rectangle 3"/>
          <p:cNvSpPr/>
          <p:nvPr/>
        </p:nvSpPr>
        <p:spPr>
          <a:xfrm>
            <a:off x="6477000" y="2667000"/>
            <a:ext cx="952920" cy="457200"/>
          </a:xfrm>
          <a:prstGeom prst="rect">
            <a:avLst/>
          </a:prstGeom>
          <a:noFill/>
          <a:ln w="38100"/>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3" name="Rectangle 2"/>
          <p:cNvSpPr/>
          <p:nvPr/>
        </p:nvSpPr>
        <p:spPr>
          <a:xfrm>
            <a:off x="6953460" y="1524000"/>
            <a:ext cx="1600200" cy="6858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dirty="0" smtClean="0"/>
              <a:t>Backspace Key</a:t>
            </a:r>
            <a:endParaRPr lang="en-US" sz="2400" dirty="0"/>
          </a:p>
        </p:txBody>
      </p:sp>
    </p:spTree>
    <p:custDataLst>
      <p:tags r:id="rId1"/>
    </p:custDataLst>
    <p:extLst>
      <p:ext uri="{BB962C8B-B14F-4D97-AF65-F5344CB8AC3E}">
        <p14:creationId xmlns:p14="http://schemas.microsoft.com/office/powerpoint/2010/main" val="407694177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Using the </a:t>
            </a:r>
            <a:r>
              <a:rPr lang="en-US" dirty="0" smtClean="0"/>
              <a:t>Keyboard</a:t>
            </a:r>
            <a:endParaRPr lang="en-US"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2103120"/>
            <a:ext cx="5791620" cy="2926080"/>
          </a:xfrm>
          <a:prstGeom prst="rect">
            <a:avLst/>
          </a:prstGeom>
        </p:spPr>
      </p:pic>
      <p:sp>
        <p:nvSpPr>
          <p:cNvPr id="4" name="Rectangle 3"/>
          <p:cNvSpPr/>
          <p:nvPr/>
        </p:nvSpPr>
        <p:spPr>
          <a:xfrm>
            <a:off x="6324600" y="2122170"/>
            <a:ext cx="419100" cy="621030"/>
          </a:xfrm>
          <a:prstGeom prst="rect">
            <a:avLst/>
          </a:prstGeom>
          <a:noFill/>
          <a:ln w="38100"/>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3" name="Rectangle 2"/>
          <p:cNvSpPr/>
          <p:nvPr/>
        </p:nvSpPr>
        <p:spPr>
          <a:xfrm>
            <a:off x="6601665" y="1266825"/>
            <a:ext cx="1600200" cy="6858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dirty="0" smtClean="0"/>
              <a:t>Delete Key</a:t>
            </a:r>
            <a:endParaRPr lang="en-US" sz="2400" dirty="0"/>
          </a:p>
        </p:txBody>
      </p:sp>
    </p:spTree>
    <p:custDataLst>
      <p:tags r:id="rId1"/>
    </p:custDataLst>
    <p:extLst>
      <p:ext uri="{BB962C8B-B14F-4D97-AF65-F5344CB8AC3E}">
        <p14:creationId xmlns:p14="http://schemas.microsoft.com/office/powerpoint/2010/main" val="407694177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Using the </a:t>
            </a:r>
            <a:r>
              <a:rPr lang="en-US" dirty="0" smtClean="0"/>
              <a:t>Keyboard</a:t>
            </a:r>
            <a:endParaRPr lang="en-US"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2103120"/>
            <a:ext cx="5791620" cy="2926080"/>
          </a:xfrm>
          <a:prstGeom prst="rect">
            <a:avLst/>
          </a:prstGeom>
        </p:spPr>
      </p:pic>
      <p:sp>
        <p:nvSpPr>
          <p:cNvPr id="4" name="Rectangle 3"/>
          <p:cNvSpPr/>
          <p:nvPr/>
        </p:nvSpPr>
        <p:spPr>
          <a:xfrm>
            <a:off x="1676400" y="3390900"/>
            <a:ext cx="685800" cy="495300"/>
          </a:xfrm>
          <a:prstGeom prst="rect">
            <a:avLst/>
          </a:prstGeom>
          <a:noFill/>
          <a:ln w="38100"/>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3" name="Rectangle 2"/>
          <p:cNvSpPr/>
          <p:nvPr/>
        </p:nvSpPr>
        <p:spPr>
          <a:xfrm>
            <a:off x="752475" y="2438400"/>
            <a:ext cx="1600200" cy="6858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dirty="0" smtClean="0"/>
              <a:t>Caps Lock Key</a:t>
            </a:r>
            <a:endParaRPr lang="en-US" sz="2400" dirty="0"/>
          </a:p>
        </p:txBody>
      </p:sp>
    </p:spTree>
    <p:custDataLst>
      <p:tags r:id="rId1"/>
    </p:custDataLst>
    <p:extLst>
      <p:ext uri="{BB962C8B-B14F-4D97-AF65-F5344CB8AC3E}">
        <p14:creationId xmlns:p14="http://schemas.microsoft.com/office/powerpoint/2010/main" val="407694177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Using the </a:t>
            </a:r>
            <a:r>
              <a:rPr lang="en-US" dirty="0" smtClean="0"/>
              <a:t>Keyboard</a:t>
            </a:r>
            <a:endParaRPr lang="en-US"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2103120"/>
            <a:ext cx="5791620" cy="2926080"/>
          </a:xfrm>
          <a:prstGeom prst="rect">
            <a:avLst/>
          </a:prstGeom>
        </p:spPr>
      </p:pic>
      <p:sp>
        <p:nvSpPr>
          <p:cNvPr id="4" name="Rectangle 3"/>
          <p:cNvSpPr/>
          <p:nvPr/>
        </p:nvSpPr>
        <p:spPr>
          <a:xfrm>
            <a:off x="1676400" y="3810000"/>
            <a:ext cx="838200" cy="419100"/>
          </a:xfrm>
          <a:prstGeom prst="rect">
            <a:avLst/>
          </a:prstGeom>
          <a:noFill/>
          <a:ln w="38100"/>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3" name="Rectangle 2"/>
          <p:cNvSpPr/>
          <p:nvPr/>
        </p:nvSpPr>
        <p:spPr>
          <a:xfrm>
            <a:off x="752475" y="2438400"/>
            <a:ext cx="1600200" cy="6858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dirty="0" smtClean="0"/>
              <a:t>Shift Key</a:t>
            </a:r>
            <a:endParaRPr lang="en-US" sz="2400" dirty="0"/>
          </a:p>
        </p:txBody>
      </p:sp>
    </p:spTree>
    <p:custDataLst>
      <p:tags r:id="rId1"/>
    </p:custDataLst>
    <p:extLst>
      <p:ext uri="{BB962C8B-B14F-4D97-AF65-F5344CB8AC3E}">
        <p14:creationId xmlns:p14="http://schemas.microsoft.com/office/powerpoint/2010/main" val="37517100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Using the </a:t>
            </a:r>
            <a:r>
              <a:rPr lang="en-US" dirty="0" smtClean="0"/>
              <a:t>Keyboard</a:t>
            </a:r>
            <a:endParaRPr lang="en-US"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2103120"/>
            <a:ext cx="5791620" cy="2926080"/>
          </a:xfrm>
          <a:prstGeom prst="rect">
            <a:avLst/>
          </a:prstGeom>
        </p:spPr>
      </p:pic>
      <p:sp>
        <p:nvSpPr>
          <p:cNvPr id="4" name="Rectangle 3"/>
          <p:cNvSpPr/>
          <p:nvPr/>
        </p:nvSpPr>
        <p:spPr>
          <a:xfrm>
            <a:off x="6477000" y="3409950"/>
            <a:ext cx="838200" cy="419100"/>
          </a:xfrm>
          <a:prstGeom prst="rect">
            <a:avLst/>
          </a:prstGeom>
          <a:noFill/>
          <a:ln w="38100"/>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3" name="Rectangle 2"/>
          <p:cNvSpPr/>
          <p:nvPr/>
        </p:nvSpPr>
        <p:spPr>
          <a:xfrm>
            <a:off x="6019800" y="2400300"/>
            <a:ext cx="1600200" cy="6858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dirty="0" smtClean="0"/>
              <a:t>Enter Key</a:t>
            </a:r>
            <a:endParaRPr lang="en-US" sz="2400" dirty="0"/>
          </a:p>
        </p:txBody>
      </p:sp>
    </p:spTree>
    <p:custDataLst>
      <p:tags r:id="rId1"/>
    </p:custDataLst>
    <p:extLst>
      <p:ext uri="{BB962C8B-B14F-4D97-AF65-F5344CB8AC3E}">
        <p14:creationId xmlns:p14="http://schemas.microsoft.com/office/powerpoint/2010/main" val="227826353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Using the </a:t>
            </a:r>
            <a:r>
              <a:rPr lang="en-US" dirty="0" smtClean="0"/>
              <a:t>Keyboard</a:t>
            </a:r>
            <a:endParaRPr lang="en-US"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2103120"/>
            <a:ext cx="5791620" cy="2926080"/>
          </a:xfrm>
          <a:prstGeom prst="rect">
            <a:avLst/>
          </a:prstGeom>
        </p:spPr>
      </p:pic>
      <p:sp>
        <p:nvSpPr>
          <p:cNvPr id="4" name="Rectangle 3"/>
          <p:cNvSpPr/>
          <p:nvPr/>
        </p:nvSpPr>
        <p:spPr>
          <a:xfrm>
            <a:off x="2438400" y="4191000"/>
            <a:ext cx="533400" cy="381000"/>
          </a:xfrm>
          <a:prstGeom prst="rect">
            <a:avLst/>
          </a:prstGeom>
          <a:noFill/>
          <a:ln w="38100"/>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3" name="Rectangle 2"/>
          <p:cNvSpPr/>
          <p:nvPr/>
        </p:nvSpPr>
        <p:spPr>
          <a:xfrm>
            <a:off x="1371600" y="3048000"/>
            <a:ext cx="1600200" cy="6858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dirty="0" smtClean="0"/>
              <a:t>Windows Key</a:t>
            </a:r>
            <a:endParaRPr lang="en-US" sz="2400" dirty="0"/>
          </a:p>
        </p:txBody>
      </p:sp>
    </p:spTree>
    <p:custDataLst>
      <p:tags r:id="rId1"/>
    </p:custDataLst>
    <p:extLst>
      <p:ext uri="{BB962C8B-B14F-4D97-AF65-F5344CB8AC3E}">
        <p14:creationId xmlns:p14="http://schemas.microsoft.com/office/powerpoint/2010/main" val="227826353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Shortcuts: Windows Help</a:t>
            </a:r>
            <a:endParaRPr lang="en-US" dirty="0"/>
          </a:p>
        </p:txBody>
      </p:sp>
      <p:pic>
        <p:nvPicPr>
          <p:cNvPr id="9218" name="Picture 2" descr="C:\Users\D20496\AppData\Local\Temp\SNAGHTML1390a04.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2438400"/>
            <a:ext cx="4200525" cy="19050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30059622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Shortcuts: Lock Windows</a:t>
            </a:r>
            <a:endParaRPr lang="en-US" dirty="0"/>
          </a:p>
        </p:txBody>
      </p:sp>
      <p:pic>
        <p:nvPicPr>
          <p:cNvPr id="9218" name="Picture 2" descr="C:\Users\D20496\AppData\Local\Temp\SNAGHTML1390a04.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2438400"/>
            <a:ext cx="4200525" cy="1905000"/>
          </a:xfrm>
          <a:prstGeom prst="rect">
            <a:avLst/>
          </a:prstGeom>
          <a:noFill/>
          <a:extLst>
            <a:ext uri="{909E8E84-426E-40DD-AFC4-6F175D3DCCD1}">
              <a14:hiddenFill xmlns:a14="http://schemas.microsoft.com/office/drawing/2010/main">
                <a:solidFill>
                  <a:srgbClr val="FFFFFF"/>
                </a:solidFill>
              </a14:hiddenFill>
            </a:ext>
          </a:extLst>
        </p:spPr>
      </p:pic>
      <p:pic>
        <p:nvPicPr>
          <p:cNvPr id="18434" name="Picture 2" descr="C:\Users\D20496\AppData\Local\Temp\SNAGHTML13a47bf.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0600" y="2771775"/>
            <a:ext cx="1171575" cy="111442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58928542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Activity </a:t>
            </a:r>
            <a:r>
              <a:rPr lang="en-US" dirty="0" smtClean="0"/>
              <a:t>– Using the Keyboard</a:t>
            </a:r>
            <a:endParaRPr lang="en-US" dirty="0"/>
          </a:p>
        </p:txBody>
      </p:sp>
      <p:sp>
        <p:nvSpPr>
          <p:cNvPr id="11" name="Rectangle 10"/>
          <p:cNvSpPr/>
          <p:nvPr/>
        </p:nvSpPr>
        <p:spPr>
          <a:xfrm>
            <a:off x="5334000" y="5105400"/>
            <a:ext cx="3047999" cy="10668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dirty="0" smtClean="0"/>
              <a:t>Open Notepad</a:t>
            </a:r>
            <a:endParaRPr lang="en-US" sz="2400"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1676400"/>
            <a:ext cx="3727450" cy="31811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385382420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Activity - Using </a:t>
            </a:r>
            <a:r>
              <a:rPr lang="en-US" dirty="0"/>
              <a:t>the keyboard</a:t>
            </a:r>
          </a:p>
        </p:txBody>
      </p:sp>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1600200"/>
            <a:ext cx="4210050" cy="2771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4419600" y="2438400"/>
            <a:ext cx="3047999" cy="15240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dirty="0" smtClean="0"/>
              <a:t>Type the Following Sentence:</a:t>
            </a:r>
          </a:p>
          <a:p>
            <a:pPr algn="ctr"/>
            <a:endParaRPr lang="en-US" sz="2400" dirty="0"/>
          </a:p>
          <a:p>
            <a:pPr algn="ctr"/>
            <a:r>
              <a:rPr lang="en-US" sz="2400" b="1" dirty="0" smtClean="0"/>
              <a:t>I love my job!</a:t>
            </a:r>
            <a:endParaRPr lang="en-US" sz="2400" b="1" dirty="0"/>
          </a:p>
        </p:txBody>
      </p:sp>
      <p:sp>
        <p:nvSpPr>
          <p:cNvPr id="5" name="Rectangle 4"/>
          <p:cNvSpPr/>
          <p:nvPr/>
        </p:nvSpPr>
        <p:spPr>
          <a:xfrm>
            <a:off x="762000" y="4724400"/>
            <a:ext cx="3047999" cy="15240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dirty="0" smtClean="0"/>
              <a:t>Practice using the backspace, delete, and arrow keys.</a:t>
            </a:r>
            <a:endParaRPr lang="en-US" sz="2400" b="1" dirty="0"/>
          </a:p>
        </p:txBody>
      </p:sp>
      <p:sp>
        <p:nvSpPr>
          <p:cNvPr id="6" name="Rectangle 5"/>
          <p:cNvSpPr/>
          <p:nvPr/>
        </p:nvSpPr>
        <p:spPr>
          <a:xfrm>
            <a:off x="4953000" y="4724400"/>
            <a:ext cx="3352800" cy="15240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dirty="0" smtClean="0"/>
              <a:t>Type the Following Sentence:</a:t>
            </a:r>
          </a:p>
          <a:p>
            <a:pPr algn="ctr"/>
            <a:endParaRPr lang="en-US" sz="2400" b="1" dirty="0"/>
          </a:p>
          <a:p>
            <a:pPr algn="ctr"/>
            <a:r>
              <a:rPr lang="en-US" sz="2400" b="1" dirty="0" smtClean="0"/>
              <a:t>I REALLY LOVE MY JOB!</a:t>
            </a:r>
            <a:endParaRPr lang="en-US" sz="2400" b="1" dirty="0"/>
          </a:p>
        </p:txBody>
      </p:sp>
    </p:spTree>
    <p:custDataLst>
      <p:tags r:id="rId1"/>
    </p:custDataLst>
    <p:extLst>
      <p:ext uri="{BB962C8B-B14F-4D97-AF65-F5344CB8AC3E}">
        <p14:creationId xmlns:p14="http://schemas.microsoft.com/office/powerpoint/2010/main" val="1192956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QUIZ:  On Getting Started</a:t>
            </a:r>
            <a:endParaRPr lang="en-US" dirty="0"/>
          </a:p>
        </p:txBody>
      </p:sp>
      <p:pic>
        <p:nvPicPr>
          <p:cNvPr id="2253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34113" y="4343400"/>
            <a:ext cx="3175000" cy="2400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1379863" y="1447800"/>
            <a:ext cx="7010400" cy="1077218"/>
          </a:xfrm>
          <a:prstGeom prst="rect">
            <a:avLst/>
          </a:prstGeom>
          <a:noFill/>
        </p:spPr>
        <p:txBody>
          <a:bodyPr wrap="square" rtlCol="0">
            <a:spAutoFit/>
          </a:bodyPr>
          <a:lstStyle/>
          <a:p>
            <a:r>
              <a:rPr lang="en-US" sz="3200" dirty="0" smtClean="0"/>
              <a:t>Always use the Power button to turn on and off the computer.</a:t>
            </a:r>
            <a:endParaRPr lang="en-US" sz="3200" dirty="0"/>
          </a:p>
        </p:txBody>
      </p:sp>
      <p:sp>
        <p:nvSpPr>
          <p:cNvPr id="7" name="TextBox 6"/>
          <p:cNvSpPr txBox="1"/>
          <p:nvPr/>
        </p:nvSpPr>
        <p:spPr>
          <a:xfrm>
            <a:off x="1828800" y="2721805"/>
            <a:ext cx="1219200" cy="584775"/>
          </a:xfrm>
          <a:prstGeom prst="rect">
            <a:avLst/>
          </a:prstGeom>
          <a:noFill/>
        </p:spPr>
        <p:txBody>
          <a:bodyPr wrap="square" rtlCol="0">
            <a:spAutoFit/>
          </a:bodyPr>
          <a:lstStyle/>
          <a:p>
            <a:r>
              <a:rPr lang="en-US" sz="3200" dirty="0" smtClean="0"/>
              <a:t>True</a:t>
            </a:r>
            <a:endParaRPr lang="en-US" sz="3200" dirty="0"/>
          </a:p>
        </p:txBody>
      </p:sp>
      <p:sp>
        <p:nvSpPr>
          <p:cNvPr id="8" name="TextBox 7"/>
          <p:cNvSpPr txBox="1"/>
          <p:nvPr/>
        </p:nvSpPr>
        <p:spPr>
          <a:xfrm>
            <a:off x="1828800" y="3469680"/>
            <a:ext cx="1219200" cy="584775"/>
          </a:xfrm>
          <a:prstGeom prst="rect">
            <a:avLst/>
          </a:prstGeom>
          <a:noFill/>
        </p:spPr>
        <p:txBody>
          <a:bodyPr wrap="square" rtlCol="0">
            <a:spAutoFit/>
          </a:bodyPr>
          <a:lstStyle/>
          <a:p>
            <a:r>
              <a:rPr lang="en-US" sz="3200" dirty="0" smtClean="0"/>
              <a:t>False</a:t>
            </a:r>
            <a:endParaRPr lang="en-US" sz="3200" dirty="0"/>
          </a:p>
        </p:txBody>
      </p:sp>
      <p:pic>
        <p:nvPicPr>
          <p:cNvPr id="2253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42941" y="3469680"/>
            <a:ext cx="673844" cy="6334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3567333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5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QUIZ:  On Getting Started</a:t>
            </a:r>
            <a:endParaRPr lang="en-US" dirty="0"/>
          </a:p>
        </p:txBody>
      </p:sp>
      <p:pic>
        <p:nvPicPr>
          <p:cNvPr id="2253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34113" y="4343400"/>
            <a:ext cx="3175000" cy="2400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1379863" y="1447800"/>
            <a:ext cx="7010400" cy="1077218"/>
          </a:xfrm>
          <a:prstGeom prst="rect">
            <a:avLst/>
          </a:prstGeom>
          <a:noFill/>
        </p:spPr>
        <p:txBody>
          <a:bodyPr wrap="square" rtlCol="0">
            <a:spAutoFit/>
          </a:bodyPr>
          <a:lstStyle/>
          <a:p>
            <a:r>
              <a:rPr lang="en-US" sz="3200" dirty="0" smtClean="0"/>
              <a:t>Click once with the left mouse button to select an item.</a:t>
            </a:r>
            <a:endParaRPr lang="en-US" sz="3200" dirty="0"/>
          </a:p>
        </p:txBody>
      </p:sp>
      <p:sp>
        <p:nvSpPr>
          <p:cNvPr id="7" name="TextBox 6"/>
          <p:cNvSpPr txBox="1"/>
          <p:nvPr/>
        </p:nvSpPr>
        <p:spPr>
          <a:xfrm>
            <a:off x="1828800" y="2721805"/>
            <a:ext cx="1219200" cy="584775"/>
          </a:xfrm>
          <a:prstGeom prst="rect">
            <a:avLst/>
          </a:prstGeom>
          <a:noFill/>
        </p:spPr>
        <p:txBody>
          <a:bodyPr wrap="square" rtlCol="0">
            <a:spAutoFit/>
          </a:bodyPr>
          <a:lstStyle/>
          <a:p>
            <a:r>
              <a:rPr lang="en-US" sz="3200" dirty="0" smtClean="0"/>
              <a:t>True</a:t>
            </a:r>
            <a:endParaRPr lang="en-US" sz="3200" dirty="0"/>
          </a:p>
        </p:txBody>
      </p:sp>
      <p:sp>
        <p:nvSpPr>
          <p:cNvPr id="8" name="TextBox 7"/>
          <p:cNvSpPr txBox="1"/>
          <p:nvPr/>
        </p:nvSpPr>
        <p:spPr>
          <a:xfrm>
            <a:off x="1828800" y="3469680"/>
            <a:ext cx="1219200" cy="584775"/>
          </a:xfrm>
          <a:prstGeom prst="rect">
            <a:avLst/>
          </a:prstGeom>
          <a:noFill/>
        </p:spPr>
        <p:txBody>
          <a:bodyPr wrap="square" rtlCol="0">
            <a:spAutoFit/>
          </a:bodyPr>
          <a:lstStyle/>
          <a:p>
            <a:r>
              <a:rPr lang="en-US" sz="3200" dirty="0" smtClean="0"/>
              <a:t>False</a:t>
            </a:r>
            <a:endParaRPr lang="en-US" sz="3200" dirty="0"/>
          </a:p>
        </p:txBody>
      </p:sp>
      <p:pic>
        <p:nvPicPr>
          <p:cNvPr id="9"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42941" y="2721805"/>
            <a:ext cx="673844" cy="6334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3962405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QUIZ:  On Getting Started</a:t>
            </a:r>
            <a:endParaRPr lang="en-US" dirty="0"/>
          </a:p>
        </p:txBody>
      </p:sp>
      <p:pic>
        <p:nvPicPr>
          <p:cNvPr id="2253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34113" y="4343400"/>
            <a:ext cx="3175000" cy="2400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1379863" y="1447800"/>
            <a:ext cx="7010400" cy="1077218"/>
          </a:xfrm>
          <a:prstGeom prst="rect">
            <a:avLst/>
          </a:prstGeom>
          <a:noFill/>
        </p:spPr>
        <p:txBody>
          <a:bodyPr wrap="square" rtlCol="0">
            <a:spAutoFit/>
          </a:bodyPr>
          <a:lstStyle/>
          <a:p>
            <a:r>
              <a:rPr lang="en-US" sz="3200" dirty="0" smtClean="0"/>
              <a:t>The </a:t>
            </a:r>
            <a:r>
              <a:rPr lang="en-US" sz="3200" b="1" dirty="0" smtClean="0"/>
              <a:t>Windows</a:t>
            </a:r>
            <a:r>
              <a:rPr lang="en-US" sz="3200" dirty="0" smtClean="0"/>
              <a:t> key plus the </a:t>
            </a:r>
            <a:r>
              <a:rPr lang="en-US" sz="3200" b="1" dirty="0" smtClean="0"/>
              <a:t>L</a:t>
            </a:r>
            <a:r>
              <a:rPr lang="en-US" sz="3200" dirty="0" smtClean="0"/>
              <a:t> key allows you to lock your computer.</a:t>
            </a:r>
            <a:endParaRPr lang="en-US" sz="3200" dirty="0"/>
          </a:p>
        </p:txBody>
      </p:sp>
      <p:sp>
        <p:nvSpPr>
          <p:cNvPr id="7" name="TextBox 6"/>
          <p:cNvSpPr txBox="1"/>
          <p:nvPr/>
        </p:nvSpPr>
        <p:spPr>
          <a:xfrm>
            <a:off x="1828800" y="2721805"/>
            <a:ext cx="1219200" cy="584775"/>
          </a:xfrm>
          <a:prstGeom prst="rect">
            <a:avLst/>
          </a:prstGeom>
          <a:noFill/>
        </p:spPr>
        <p:txBody>
          <a:bodyPr wrap="square" rtlCol="0">
            <a:spAutoFit/>
          </a:bodyPr>
          <a:lstStyle/>
          <a:p>
            <a:r>
              <a:rPr lang="en-US" sz="3200" dirty="0" smtClean="0"/>
              <a:t>True</a:t>
            </a:r>
            <a:endParaRPr lang="en-US" sz="3200" dirty="0"/>
          </a:p>
        </p:txBody>
      </p:sp>
      <p:sp>
        <p:nvSpPr>
          <p:cNvPr id="8" name="TextBox 7"/>
          <p:cNvSpPr txBox="1"/>
          <p:nvPr/>
        </p:nvSpPr>
        <p:spPr>
          <a:xfrm>
            <a:off x="1828800" y="3469680"/>
            <a:ext cx="1219200" cy="584775"/>
          </a:xfrm>
          <a:prstGeom prst="rect">
            <a:avLst/>
          </a:prstGeom>
          <a:noFill/>
        </p:spPr>
        <p:txBody>
          <a:bodyPr wrap="square" rtlCol="0">
            <a:spAutoFit/>
          </a:bodyPr>
          <a:lstStyle/>
          <a:p>
            <a:r>
              <a:rPr lang="en-US" sz="3200" dirty="0" smtClean="0"/>
              <a:t>False</a:t>
            </a:r>
            <a:endParaRPr lang="en-US" sz="3200" dirty="0"/>
          </a:p>
        </p:txBody>
      </p:sp>
      <p:pic>
        <p:nvPicPr>
          <p:cNvPr id="9"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42941" y="2721805"/>
            <a:ext cx="673844" cy="6334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1519436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8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29" y="0"/>
            <a:ext cx="6858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itle 3"/>
          <p:cNvSpPr>
            <a:spLocks noGrp="1"/>
          </p:cNvSpPr>
          <p:nvPr>
            <p:ph type="title"/>
          </p:nvPr>
        </p:nvSpPr>
        <p:spPr>
          <a:xfrm>
            <a:off x="-19929" y="152400"/>
            <a:ext cx="9011529" cy="1143000"/>
          </a:xfrm>
        </p:spPr>
        <p:txBody>
          <a:bodyPr>
            <a:normAutofit fontScale="90000"/>
          </a:bodyPr>
          <a:lstStyle/>
          <a:p>
            <a:pPr algn="r"/>
            <a:r>
              <a:rPr lang="en-US" dirty="0" smtClean="0"/>
              <a:t>NAVIGATING WINDOWS:  We Will Discuss</a:t>
            </a:r>
            <a:endParaRPr lang="en-US" dirty="0"/>
          </a:p>
        </p:txBody>
      </p:sp>
      <p:sp>
        <p:nvSpPr>
          <p:cNvPr id="10" name="Content Placeholder 3"/>
          <p:cNvSpPr txBox="1">
            <a:spLocks/>
          </p:cNvSpPr>
          <p:nvPr/>
        </p:nvSpPr>
        <p:spPr>
          <a:xfrm>
            <a:off x="1905000" y="2895600"/>
            <a:ext cx="4114800" cy="20574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dirty="0" smtClean="0"/>
              <a:t>Desktop</a:t>
            </a:r>
          </a:p>
          <a:p>
            <a:r>
              <a:rPr lang="en-US" sz="2400" dirty="0" smtClean="0"/>
              <a:t>Start Menu</a:t>
            </a:r>
          </a:p>
          <a:p>
            <a:r>
              <a:rPr lang="en-US" sz="2400" dirty="0"/>
              <a:t>Taskbar</a:t>
            </a:r>
          </a:p>
          <a:p>
            <a:r>
              <a:rPr lang="en-US" sz="2400" dirty="0" smtClean="0"/>
              <a:t>Programs</a:t>
            </a:r>
          </a:p>
        </p:txBody>
      </p:sp>
    </p:spTree>
    <p:custDataLst>
      <p:tags r:id="rId1"/>
    </p:custDataLst>
    <p:extLst>
      <p:ext uri="{BB962C8B-B14F-4D97-AF65-F5344CB8AC3E}">
        <p14:creationId xmlns:p14="http://schemas.microsoft.com/office/powerpoint/2010/main" val="2430167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subTnLst>
                                    <p:animClr clrSpc="rgb" dir="cw">
                                      <p:cBhvr override="childStyle">
                                        <p:cTn dur="1" fill="hold" display="0" masterRel="nextClick" afterEffect="1"/>
                                        <p:tgtEl>
                                          <p:spTgt spid="10">
                                            <p:txEl>
                                              <p:pRg st="0" end="0"/>
                                            </p:txEl>
                                          </p:spTgt>
                                        </p:tgtEl>
                                        <p:attrNameLst>
                                          <p:attrName>ppt_c</p:attrName>
                                        </p:attrNameLst>
                                      </p:cBhvr>
                                      <p:to>
                                        <a:srgbClr val="909090"/>
                                      </p:to>
                                    </p:animClr>
                                  </p:sub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fade">
                                      <p:cBhvr>
                                        <p:cTn id="12" dur="500"/>
                                        <p:tgtEl>
                                          <p:spTgt spid="10">
                                            <p:txEl>
                                              <p:pRg st="1" end="1"/>
                                            </p:txEl>
                                          </p:spTgt>
                                        </p:tgtEl>
                                      </p:cBhvr>
                                    </p:animEffect>
                                  </p:childTnLst>
                                  <p:subTnLst>
                                    <p:animClr clrSpc="rgb" dir="cw">
                                      <p:cBhvr override="childStyle">
                                        <p:cTn dur="1" fill="hold" display="0" masterRel="nextClick" afterEffect="1"/>
                                        <p:tgtEl>
                                          <p:spTgt spid="10">
                                            <p:txEl>
                                              <p:pRg st="1" end="1"/>
                                            </p:txEl>
                                          </p:spTgt>
                                        </p:tgtEl>
                                        <p:attrNameLst>
                                          <p:attrName>ppt_c</p:attrName>
                                        </p:attrNameLst>
                                      </p:cBhvr>
                                      <p:to>
                                        <a:srgbClr val="909090"/>
                                      </p:to>
                                    </p:animClr>
                                  </p:sub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animEffect transition="in" filter="fade">
                                      <p:cBhvr>
                                        <p:cTn id="17" dur="500"/>
                                        <p:tgtEl>
                                          <p:spTgt spid="10">
                                            <p:txEl>
                                              <p:pRg st="2" end="2"/>
                                            </p:txEl>
                                          </p:spTgt>
                                        </p:tgtEl>
                                      </p:cBhvr>
                                    </p:animEffect>
                                  </p:childTnLst>
                                  <p:subTnLst>
                                    <p:animClr clrSpc="rgb" dir="cw">
                                      <p:cBhvr override="childStyle">
                                        <p:cTn dur="1" fill="hold" display="0" masterRel="nextClick" afterEffect="1"/>
                                        <p:tgtEl>
                                          <p:spTgt spid="10">
                                            <p:txEl>
                                              <p:pRg st="2" end="2"/>
                                            </p:txEl>
                                          </p:spTgt>
                                        </p:tgtEl>
                                        <p:attrNameLst>
                                          <p:attrName>ppt_c</p:attrName>
                                        </p:attrNameLst>
                                      </p:cBhvr>
                                      <p:to>
                                        <a:srgbClr val="909090"/>
                                      </p:to>
                                    </p:animClr>
                                  </p:sub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xEl>
                                              <p:pRg st="3" end="3"/>
                                            </p:txEl>
                                          </p:spTgt>
                                        </p:tgtEl>
                                        <p:attrNameLst>
                                          <p:attrName>style.visibility</p:attrName>
                                        </p:attrNameLst>
                                      </p:cBhvr>
                                      <p:to>
                                        <p:strVal val="visible"/>
                                      </p:to>
                                    </p:set>
                                    <p:animEffect transition="in" filter="fade">
                                      <p:cBhvr>
                                        <p:cTn id="22" dur="500"/>
                                        <p:tgtEl>
                                          <p:spTgt spid="10">
                                            <p:txEl>
                                              <p:pRg st="3" end="3"/>
                                            </p:txEl>
                                          </p:spTgt>
                                        </p:tgtEl>
                                      </p:cBhvr>
                                    </p:animEffect>
                                  </p:childTnLst>
                                  <p:subTnLst>
                                    <p:animClr clrSpc="rgb" dir="cw">
                                      <p:cBhvr override="childStyle">
                                        <p:cTn dur="1" fill="hold" display="0" masterRel="nextClick" afterEffect="1"/>
                                        <p:tgtEl>
                                          <p:spTgt spid="10">
                                            <p:txEl>
                                              <p:pRg st="3" end="3"/>
                                            </p:txEl>
                                          </p:spTgt>
                                        </p:tgtEl>
                                        <p:attrNameLst>
                                          <p:attrName>ppt_c</p:attrName>
                                        </p:attrNameLst>
                                      </p:cBhvr>
                                      <p:to>
                                        <a:srgbClr val="909090"/>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Navigating </a:t>
            </a:r>
            <a:r>
              <a:rPr lang="en-US" dirty="0" smtClean="0"/>
              <a:t>Windows: Desktop</a:t>
            </a:r>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757564977"/>
              </p:ext>
            </p:extLst>
          </p:nvPr>
        </p:nvGraphicFramePr>
        <p:xfrm>
          <a:off x="1390848" y="5867400"/>
          <a:ext cx="6096000" cy="741680"/>
        </p:xfrm>
        <a:graphic>
          <a:graphicData uri="http://schemas.openxmlformats.org/drawingml/2006/table">
            <a:tbl>
              <a:tblPr firstRow="1" bandRow="1">
                <a:tableStyleId>{5C22544A-7EE6-4342-B048-85BDC9FD1C3A}</a:tableStyleId>
              </a:tblPr>
              <a:tblGrid>
                <a:gridCol w="3048000"/>
                <a:gridCol w="3048000"/>
              </a:tblGrid>
              <a:tr h="370840">
                <a:tc>
                  <a:txBody>
                    <a:bodyPr/>
                    <a:lstStyle/>
                    <a:p>
                      <a:r>
                        <a:rPr lang="en-US" dirty="0" smtClean="0"/>
                        <a:t>1 Desktop/Icons</a:t>
                      </a:r>
                      <a:endParaRPr lang="en-US" dirty="0"/>
                    </a:p>
                  </a:txBody>
                  <a:tcPr/>
                </a:tc>
                <a:tc>
                  <a:txBody>
                    <a:bodyPr/>
                    <a:lstStyle/>
                    <a:p>
                      <a:r>
                        <a:rPr lang="en-US" dirty="0" smtClean="0"/>
                        <a:t>2</a:t>
                      </a:r>
                      <a:r>
                        <a:rPr lang="en-US" baseline="0" dirty="0" smtClean="0"/>
                        <a:t> Start Button</a:t>
                      </a:r>
                      <a:endParaRPr lang="en-US" dirty="0"/>
                    </a:p>
                  </a:txBody>
                  <a:tcPr/>
                </a:tc>
              </a:tr>
              <a:tr h="370840">
                <a:tc>
                  <a:txBody>
                    <a:bodyPr/>
                    <a:lstStyle/>
                    <a:p>
                      <a:r>
                        <a:rPr lang="en-US" dirty="0" smtClean="0"/>
                        <a:t>3 Taskbar</a:t>
                      </a:r>
                      <a:endParaRPr lang="en-US" dirty="0"/>
                    </a:p>
                  </a:txBody>
                  <a:tcPr/>
                </a:tc>
                <a:tc>
                  <a:txBody>
                    <a:bodyPr/>
                    <a:lstStyle/>
                    <a:p>
                      <a:r>
                        <a:rPr lang="en-US" dirty="0" smtClean="0"/>
                        <a:t>4 Notification Area</a:t>
                      </a:r>
                      <a:endParaRPr lang="en-US" dirty="0"/>
                    </a:p>
                  </a:txBody>
                  <a:tcPr/>
                </a:tc>
              </a:tr>
            </a:tbl>
          </a:graphicData>
        </a:graphic>
      </p:graphicFrame>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00" y="1447800"/>
            <a:ext cx="7142480" cy="3931920"/>
          </a:xfrm>
          <a:prstGeom prst="rect">
            <a:avLst/>
          </a:prstGeom>
        </p:spPr>
      </p:pic>
    </p:spTree>
    <p:custDataLst>
      <p:tags r:id="rId1"/>
    </p:custDataLst>
    <p:extLst>
      <p:ext uri="{BB962C8B-B14F-4D97-AF65-F5344CB8AC3E}">
        <p14:creationId xmlns:p14="http://schemas.microsoft.com/office/powerpoint/2010/main" val="196122018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Navigating </a:t>
            </a:r>
            <a:r>
              <a:rPr lang="en-US" dirty="0" smtClean="0"/>
              <a:t>Windows: Desktop</a:t>
            </a:r>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931873503"/>
              </p:ext>
            </p:extLst>
          </p:nvPr>
        </p:nvGraphicFramePr>
        <p:xfrm>
          <a:off x="4114800" y="1981200"/>
          <a:ext cx="4458708" cy="741680"/>
        </p:xfrm>
        <a:graphic>
          <a:graphicData uri="http://schemas.openxmlformats.org/drawingml/2006/table">
            <a:tbl>
              <a:tblPr firstRow="1" bandRow="1">
                <a:tableStyleId>{5C22544A-7EE6-4342-B048-85BDC9FD1C3A}</a:tableStyleId>
              </a:tblPr>
              <a:tblGrid>
                <a:gridCol w="2229354"/>
                <a:gridCol w="2229354"/>
              </a:tblGrid>
              <a:tr h="370840">
                <a:tc>
                  <a:txBody>
                    <a:bodyPr/>
                    <a:lstStyle/>
                    <a:p>
                      <a:r>
                        <a:rPr lang="en-US" dirty="0" smtClean="0"/>
                        <a:t>1 Recycle Bin icon</a:t>
                      </a:r>
                      <a:endParaRPr lang="en-US" dirty="0"/>
                    </a:p>
                  </a:txBody>
                  <a:tcPr/>
                </a:tc>
                <a:tc>
                  <a:txBody>
                    <a:bodyPr/>
                    <a:lstStyle/>
                    <a:p>
                      <a:r>
                        <a:rPr lang="en-US" dirty="0" smtClean="0"/>
                        <a:t>2</a:t>
                      </a:r>
                      <a:r>
                        <a:rPr lang="en-US" baseline="0" dirty="0" smtClean="0"/>
                        <a:t> Network icon</a:t>
                      </a:r>
                      <a:endParaRPr lang="en-US" dirty="0"/>
                    </a:p>
                  </a:txBody>
                  <a:tcPr/>
                </a:tc>
              </a:tr>
              <a:tr h="370840">
                <a:tc>
                  <a:txBody>
                    <a:bodyPr/>
                    <a:lstStyle/>
                    <a:p>
                      <a:r>
                        <a:rPr lang="en-US" dirty="0" smtClean="0"/>
                        <a:t>3 Computer icon</a:t>
                      </a:r>
                      <a:endParaRPr lang="en-US" dirty="0"/>
                    </a:p>
                  </a:txBody>
                  <a:tcPr/>
                </a:tc>
                <a:tc>
                  <a:txBody>
                    <a:bodyPr/>
                    <a:lstStyle/>
                    <a:p>
                      <a:r>
                        <a:rPr lang="en-US" dirty="0" smtClean="0"/>
                        <a:t>4 File Shortcut</a:t>
                      </a:r>
                      <a:r>
                        <a:rPr lang="en-US" baseline="0" dirty="0" smtClean="0"/>
                        <a:t> icon</a:t>
                      </a:r>
                      <a:endParaRPr lang="en-US" dirty="0"/>
                    </a:p>
                  </a:txBody>
                  <a:tcPr/>
                </a:tc>
              </a:tr>
            </a:tbl>
          </a:graphicData>
        </a:graphic>
      </p:graphicFrame>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0" y="1447800"/>
            <a:ext cx="2992462" cy="4844143"/>
          </a:xfrm>
          <a:prstGeom prst="rect">
            <a:avLst/>
          </a:prstGeom>
        </p:spPr>
      </p:pic>
      <p:sp>
        <p:nvSpPr>
          <p:cNvPr id="5" name="Rectangle 4"/>
          <p:cNvSpPr/>
          <p:nvPr/>
        </p:nvSpPr>
        <p:spPr>
          <a:xfrm>
            <a:off x="4572000" y="4000500"/>
            <a:ext cx="3810000" cy="19431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dirty="0" smtClean="0"/>
              <a:t>All Icons on the Desktop are Shortcuts to Start a  Commonly Used Programs or Open File Locations.</a:t>
            </a:r>
            <a:endParaRPr lang="en-US" sz="2400" dirty="0"/>
          </a:p>
        </p:txBody>
      </p:sp>
    </p:spTree>
    <p:custDataLst>
      <p:tags r:id="rId1"/>
    </p:custDataLst>
    <p:extLst>
      <p:ext uri="{BB962C8B-B14F-4D97-AF65-F5344CB8AC3E}">
        <p14:creationId xmlns:p14="http://schemas.microsoft.com/office/powerpoint/2010/main" val="360792951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Navigating </a:t>
            </a:r>
            <a:r>
              <a:rPr lang="en-US" dirty="0" smtClean="0"/>
              <a:t>Windows: Taskbar</a:t>
            </a:r>
            <a:endParaRPr lang="en-US" dirty="0"/>
          </a:p>
        </p:txBody>
      </p:sp>
      <p:sp>
        <p:nvSpPr>
          <p:cNvPr id="4" name="Rectangle 3"/>
          <p:cNvSpPr/>
          <p:nvPr/>
        </p:nvSpPr>
        <p:spPr>
          <a:xfrm>
            <a:off x="5334000" y="5105400"/>
            <a:ext cx="3047999" cy="10668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dirty="0" smtClean="0"/>
              <a:t>Taskbar Shows the Open Program.  </a:t>
            </a:r>
            <a:endParaRPr lang="en-US" sz="2400" dirty="0"/>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578429"/>
            <a:ext cx="7067550" cy="26379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Oval 4"/>
          <p:cNvSpPr/>
          <p:nvPr/>
        </p:nvSpPr>
        <p:spPr>
          <a:xfrm>
            <a:off x="1247775" y="3657600"/>
            <a:ext cx="3200400" cy="685800"/>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5486400" y="5257801"/>
            <a:ext cx="3047999" cy="12192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dirty="0" smtClean="0"/>
              <a:t>To Access Programs on the Task Bar Simply Click Once to Re-Open</a:t>
            </a:r>
            <a:endParaRPr lang="en-US" sz="2400" dirty="0"/>
          </a:p>
        </p:txBody>
      </p:sp>
    </p:spTree>
    <p:custDataLst>
      <p:tags r:id="rId1"/>
    </p:custDataLst>
    <p:extLst>
      <p:ext uri="{BB962C8B-B14F-4D97-AF65-F5344CB8AC3E}">
        <p14:creationId xmlns:p14="http://schemas.microsoft.com/office/powerpoint/2010/main" val="541608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Navigating Windows:  Start Button</a:t>
            </a:r>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676400"/>
            <a:ext cx="6381750" cy="309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Oval 2"/>
          <p:cNvSpPr/>
          <p:nvPr/>
        </p:nvSpPr>
        <p:spPr>
          <a:xfrm>
            <a:off x="1066800" y="4267200"/>
            <a:ext cx="685800" cy="609600"/>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5334000" y="4419600"/>
            <a:ext cx="3276599" cy="1895928"/>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dirty="0" smtClean="0"/>
              <a:t>From the Start Button You Can Open Programs and Shutdown Your Computer</a:t>
            </a:r>
            <a:endParaRPr lang="en-US" sz="2400" dirty="0"/>
          </a:p>
        </p:txBody>
      </p:sp>
      <p:pic>
        <p:nvPicPr>
          <p:cNvPr id="3076" name="Picture 4" descr="E:\windows-7-start-menu.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399" y="1349829"/>
            <a:ext cx="4257675" cy="531495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5486400" y="4571999"/>
            <a:ext cx="3429000" cy="20927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sz="2400" b="1" dirty="0" smtClean="0"/>
              <a:t>TIP:  </a:t>
            </a:r>
            <a:r>
              <a:rPr lang="en-US" sz="2400" dirty="0" smtClean="0"/>
              <a:t>You can also access the Start Menu by Pressing the </a:t>
            </a:r>
          </a:p>
          <a:p>
            <a:r>
              <a:rPr lang="en-US" sz="2400" dirty="0" smtClean="0"/>
              <a:t>Windows Button </a:t>
            </a:r>
            <a:endParaRPr lang="en-US" sz="2400" b="1" dirty="0"/>
          </a:p>
        </p:txBody>
      </p:sp>
      <p:pic>
        <p:nvPicPr>
          <p:cNvPr id="3077" name="Picture 5" descr="E:\win-key.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72400" y="5750946"/>
            <a:ext cx="937685" cy="7032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847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0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Navigating </a:t>
            </a:r>
            <a:r>
              <a:rPr lang="en-US" dirty="0" smtClean="0"/>
              <a:t>Windows: Opening a File or Program</a:t>
            </a:r>
            <a:endParaRPr lang="en-US" dirty="0"/>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43250" y="2000250"/>
            <a:ext cx="2857500" cy="2857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9"/>
          <p:cNvSpPr txBox="1"/>
          <p:nvPr/>
        </p:nvSpPr>
        <p:spPr>
          <a:xfrm>
            <a:off x="1485900" y="5271571"/>
            <a:ext cx="6172200" cy="584775"/>
          </a:xfrm>
          <a:prstGeom prst="rect">
            <a:avLst/>
          </a:prstGeom>
          <a:noFill/>
        </p:spPr>
        <p:txBody>
          <a:bodyPr wrap="square" rtlCol="0">
            <a:spAutoFit/>
          </a:bodyPr>
          <a:lstStyle/>
          <a:p>
            <a:r>
              <a:rPr lang="en-US" sz="3200" dirty="0" smtClean="0"/>
              <a:t>How do you open a file or program?</a:t>
            </a:r>
            <a:endParaRPr lang="en-US" sz="3200" dirty="0"/>
          </a:p>
        </p:txBody>
      </p:sp>
    </p:spTree>
    <p:custDataLst>
      <p:tags r:id="rId1"/>
    </p:custDataLst>
    <p:extLst>
      <p:ext uri="{BB962C8B-B14F-4D97-AF65-F5344CB8AC3E}">
        <p14:creationId xmlns:p14="http://schemas.microsoft.com/office/powerpoint/2010/main" val="10593259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Navigating </a:t>
            </a:r>
            <a:r>
              <a:rPr lang="en-US" dirty="0" smtClean="0"/>
              <a:t>Windows: Ways Open Programs</a:t>
            </a:r>
            <a:endParaRPr lang="en-US" dirty="0"/>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371600"/>
            <a:ext cx="2124730" cy="18133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4229100" y="3810000"/>
            <a:ext cx="3505200" cy="25152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Straight Arrow Connector 4"/>
          <p:cNvCxnSpPr/>
          <p:nvPr/>
        </p:nvCxnSpPr>
        <p:spPr>
          <a:xfrm>
            <a:off x="2667000" y="3337347"/>
            <a:ext cx="1371600" cy="548853"/>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3581400" y="1524000"/>
            <a:ext cx="4800600" cy="1813347"/>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dirty="0" smtClean="0"/>
              <a:t>Double Click on the Notepad Icon to Open, or Select Notepad from Start Menu, or Reopen from Taskbar.</a:t>
            </a:r>
            <a:endParaRPr lang="en-US" sz="2400" dirty="0"/>
          </a:p>
        </p:txBody>
      </p:sp>
    </p:spTree>
    <p:custDataLst>
      <p:tags r:id="rId1"/>
    </p:custDataLst>
    <p:extLst>
      <p:ext uri="{BB962C8B-B14F-4D97-AF65-F5344CB8AC3E}">
        <p14:creationId xmlns:p14="http://schemas.microsoft.com/office/powerpoint/2010/main" val="11294909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Navigating </a:t>
            </a:r>
            <a:r>
              <a:rPr lang="en-US" dirty="0" smtClean="0"/>
              <a:t>Windows: Moving Program Window</a:t>
            </a:r>
            <a:endParaRPr lang="en-US" dirty="0"/>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43250" y="2000250"/>
            <a:ext cx="2857500" cy="2857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TextBox 11"/>
          <p:cNvSpPr txBox="1"/>
          <p:nvPr/>
        </p:nvSpPr>
        <p:spPr>
          <a:xfrm>
            <a:off x="2057400" y="5257800"/>
            <a:ext cx="5257800" cy="584775"/>
          </a:xfrm>
          <a:prstGeom prst="rect">
            <a:avLst/>
          </a:prstGeom>
          <a:noFill/>
        </p:spPr>
        <p:txBody>
          <a:bodyPr wrap="square" rtlCol="0">
            <a:spAutoFit/>
          </a:bodyPr>
          <a:lstStyle/>
          <a:p>
            <a:r>
              <a:rPr lang="en-US" sz="3200" dirty="0" smtClean="0"/>
              <a:t>How do you move a window?</a:t>
            </a:r>
            <a:endParaRPr lang="en-US" sz="3200" dirty="0"/>
          </a:p>
        </p:txBody>
      </p:sp>
    </p:spTree>
    <p:custDataLst>
      <p:tags r:id="rId1"/>
    </p:custDataLst>
    <p:extLst>
      <p:ext uri="{BB962C8B-B14F-4D97-AF65-F5344CB8AC3E}">
        <p14:creationId xmlns:p14="http://schemas.microsoft.com/office/powerpoint/2010/main" val="21653771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534400" cy="1143000"/>
          </a:xfrm>
        </p:spPr>
        <p:txBody>
          <a:bodyPr>
            <a:normAutofit/>
          </a:bodyPr>
          <a:lstStyle/>
          <a:p>
            <a:r>
              <a:rPr lang="en-US" dirty="0"/>
              <a:t>Activity </a:t>
            </a:r>
            <a:r>
              <a:rPr lang="en-US" dirty="0" smtClean="0"/>
              <a:t>– Moving Program Window</a:t>
            </a:r>
            <a:endParaRPr lang="en-US" dirty="0"/>
          </a:p>
        </p:txBody>
      </p:sp>
      <p:sp>
        <p:nvSpPr>
          <p:cNvPr id="3" name="Rectangle 2"/>
          <p:cNvSpPr/>
          <p:nvPr/>
        </p:nvSpPr>
        <p:spPr>
          <a:xfrm>
            <a:off x="762000" y="1447800"/>
            <a:ext cx="3047999" cy="1643078"/>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dirty="0" smtClean="0"/>
              <a:t>Click the left button and hold on Title bar. Drag mouse.</a:t>
            </a:r>
            <a:endParaRPr lang="en-US" sz="2400" dirty="0"/>
          </a:p>
        </p:txBody>
      </p:sp>
      <p:cxnSp>
        <p:nvCxnSpPr>
          <p:cNvPr id="5" name="Straight Arrow Connector 4"/>
          <p:cNvCxnSpPr/>
          <p:nvPr/>
        </p:nvCxnSpPr>
        <p:spPr>
          <a:xfrm flipV="1">
            <a:off x="838200" y="3437225"/>
            <a:ext cx="1600200" cy="785102"/>
          </a:xfrm>
          <a:prstGeom prst="straightConnector1">
            <a:avLst/>
          </a:prstGeom>
          <a:ln w="76200">
            <a:solidFill>
              <a:schemeClr val="accent3">
                <a:lumMod val="7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6076950" y="2269339"/>
            <a:ext cx="1905000" cy="0"/>
          </a:xfrm>
          <a:prstGeom prst="straightConnector1">
            <a:avLst/>
          </a:prstGeom>
          <a:ln w="38100">
            <a:solidFill>
              <a:schemeClr val="accent3">
                <a:lumMod val="7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3600" y="2596273"/>
            <a:ext cx="2171700" cy="157162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01633" y="4167898"/>
            <a:ext cx="3254734" cy="2309102"/>
          </a:xfrm>
          <a:prstGeom prst="rect">
            <a:avLst/>
          </a:prstGeom>
        </p:spPr>
      </p:pic>
      <p:cxnSp>
        <p:nvCxnSpPr>
          <p:cNvPr id="6" name="Straight Arrow Connector 5"/>
          <p:cNvCxnSpPr/>
          <p:nvPr/>
        </p:nvCxnSpPr>
        <p:spPr>
          <a:xfrm>
            <a:off x="2438400" y="3995722"/>
            <a:ext cx="0" cy="838200"/>
          </a:xfrm>
          <a:prstGeom prst="straightConnector1">
            <a:avLst/>
          </a:prstGeom>
          <a:ln w="7620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056267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0.10208 -0.00417 L 0.10625 -0.00417 " pathEditMode="relative" rAng="0" ptsTypes="AA">
                                      <p:cBhvr>
                                        <p:cTn id="6" dur="2000" fill="hold"/>
                                        <p:tgtEl>
                                          <p:spTgt spid="2050"/>
                                        </p:tgtEl>
                                        <p:attrNameLst>
                                          <p:attrName>ppt_x</p:attrName>
                                          <p:attrName>ppt_y</p:attrName>
                                        </p:attrNameLst>
                                      </p:cBhvr>
                                      <p:rCtr x="10417"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Navigating </a:t>
            </a:r>
            <a:r>
              <a:rPr lang="en-US" dirty="0" smtClean="0"/>
              <a:t>Windows: Resizing Program Window</a:t>
            </a:r>
            <a:endParaRPr lang="en-US" dirty="0"/>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43250" y="2000250"/>
            <a:ext cx="2857500" cy="2857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TextBox 11"/>
          <p:cNvSpPr txBox="1"/>
          <p:nvPr/>
        </p:nvSpPr>
        <p:spPr>
          <a:xfrm>
            <a:off x="2057400" y="5257800"/>
            <a:ext cx="5257800" cy="584775"/>
          </a:xfrm>
          <a:prstGeom prst="rect">
            <a:avLst/>
          </a:prstGeom>
          <a:noFill/>
        </p:spPr>
        <p:txBody>
          <a:bodyPr wrap="square" rtlCol="0">
            <a:spAutoFit/>
          </a:bodyPr>
          <a:lstStyle/>
          <a:p>
            <a:r>
              <a:rPr lang="en-US" sz="3200" dirty="0" smtClean="0"/>
              <a:t>How do you resize a window?</a:t>
            </a:r>
            <a:endParaRPr lang="en-US" sz="3200" dirty="0"/>
          </a:p>
        </p:txBody>
      </p:sp>
    </p:spTree>
    <p:custDataLst>
      <p:tags r:id="rId1"/>
    </p:custDataLst>
    <p:extLst>
      <p:ext uri="{BB962C8B-B14F-4D97-AF65-F5344CB8AC3E}">
        <p14:creationId xmlns:p14="http://schemas.microsoft.com/office/powerpoint/2010/main" val="4239491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Navigating </a:t>
            </a:r>
            <a:r>
              <a:rPr lang="en-US" dirty="0" smtClean="0"/>
              <a:t>Windows: Changing Size</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1752600"/>
            <a:ext cx="4088811" cy="3291839"/>
          </a:xfrm>
          <a:prstGeom prst="rect">
            <a:avLst/>
          </a:prstGeom>
        </p:spPr>
      </p:pic>
      <p:sp>
        <p:nvSpPr>
          <p:cNvPr id="6" name="Rectangle 5"/>
          <p:cNvSpPr/>
          <p:nvPr/>
        </p:nvSpPr>
        <p:spPr>
          <a:xfrm>
            <a:off x="3505200" y="1676400"/>
            <a:ext cx="838200" cy="457200"/>
          </a:xfrm>
          <a:prstGeom prst="rect">
            <a:avLst/>
          </a:prstGeom>
          <a:noFill/>
          <a:ln w="38100"/>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grpSp>
        <p:nvGrpSpPr>
          <p:cNvPr id="7" name="Group 6"/>
          <p:cNvGrpSpPr/>
          <p:nvPr/>
        </p:nvGrpSpPr>
        <p:grpSpPr>
          <a:xfrm>
            <a:off x="5486400" y="1704975"/>
            <a:ext cx="3352800" cy="659266"/>
            <a:chOff x="5486400" y="1704975"/>
            <a:chExt cx="3352800" cy="659266"/>
          </a:xfrm>
        </p:grpSpPr>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86400" y="1730829"/>
              <a:ext cx="774170" cy="6334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6449709" y="1704975"/>
              <a:ext cx="2389491" cy="646331"/>
            </a:xfrm>
            <a:prstGeom prst="rect">
              <a:avLst/>
            </a:prstGeom>
            <a:noFill/>
          </p:spPr>
          <p:txBody>
            <a:bodyPr wrap="square" rtlCol="0">
              <a:spAutoFit/>
            </a:bodyPr>
            <a:lstStyle/>
            <a:p>
              <a:r>
                <a:rPr lang="en-US" dirty="0" smtClean="0"/>
                <a:t>Minimizes the Program to the Task Bar</a:t>
              </a:r>
            </a:p>
          </p:txBody>
        </p:sp>
      </p:grpSp>
      <p:grpSp>
        <p:nvGrpSpPr>
          <p:cNvPr id="8" name="Group 7"/>
          <p:cNvGrpSpPr/>
          <p:nvPr/>
        </p:nvGrpSpPr>
        <p:grpSpPr>
          <a:xfrm>
            <a:off x="5566605" y="2743200"/>
            <a:ext cx="3120195" cy="923330"/>
            <a:chOff x="5566605" y="2743200"/>
            <a:chExt cx="3120195" cy="923330"/>
          </a:xfrm>
        </p:grpSpPr>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66605" y="2864044"/>
              <a:ext cx="727906" cy="6816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6553200" y="2743200"/>
              <a:ext cx="2133600" cy="923330"/>
            </a:xfrm>
            <a:prstGeom prst="rect">
              <a:avLst/>
            </a:prstGeom>
            <a:noFill/>
          </p:spPr>
          <p:txBody>
            <a:bodyPr wrap="square" rtlCol="0">
              <a:spAutoFit/>
            </a:bodyPr>
            <a:lstStyle/>
            <a:p>
              <a:r>
                <a:rPr lang="en-US" dirty="0" smtClean="0"/>
                <a:t>Resizes the Window to Full Screen from Partial Screen</a:t>
              </a:r>
              <a:endParaRPr lang="en-US" dirty="0"/>
            </a:p>
          </p:txBody>
        </p:sp>
      </p:grpSp>
      <p:grpSp>
        <p:nvGrpSpPr>
          <p:cNvPr id="9" name="Group 8"/>
          <p:cNvGrpSpPr/>
          <p:nvPr/>
        </p:nvGrpSpPr>
        <p:grpSpPr>
          <a:xfrm>
            <a:off x="5638646" y="3984762"/>
            <a:ext cx="3200554" cy="923330"/>
            <a:chOff x="5638646" y="3984762"/>
            <a:chExt cx="3200554" cy="923330"/>
          </a:xfrm>
        </p:grpSpPr>
        <p:pic>
          <p:nvPicPr>
            <p:cNvPr id="1028"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38646" y="4113305"/>
              <a:ext cx="655865" cy="5177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9"/>
            <p:cNvSpPr txBox="1"/>
            <p:nvPr/>
          </p:nvSpPr>
          <p:spPr>
            <a:xfrm>
              <a:off x="6705600" y="3984762"/>
              <a:ext cx="2133600" cy="923330"/>
            </a:xfrm>
            <a:prstGeom prst="rect">
              <a:avLst/>
            </a:prstGeom>
            <a:noFill/>
          </p:spPr>
          <p:txBody>
            <a:bodyPr wrap="square" rtlCol="0">
              <a:spAutoFit/>
            </a:bodyPr>
            <a:lstStyle/>
            <a:p>
              <a:r>
                <a:rPr lang="en-US" dirty="0" smtClean="0"/>
                <a:t>Resizes the Window to Partial Screen from Full Screen</a:t>
              </a:r>
              <a:endParaRPr lang="en-US" dirty="0"/>
            </a:p>
          </p:txBody>
        </p:sp>
      </p:grpSp>
    </p:spTree>
    <p:custDataLst>
      <p:tags r:id="rId1"/>
    </p:custDataLst>
    <p:extLst>
      <p:ext uri="{BB962C8B-B14F-4D97-AF65-F5344CB8AC3E}">
        <p14:creationId xmlns:p14="http://schemas.microsoft.com/office/powerpoint/2010/main" val="1037931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Navigating </a:t>
            </a:r>
            <a:r>
              <a:rPr lang="en-US" dirty="0" smtClean="0"/>
              <a:t>Windows: Closing Program Window</a:t>
            </a:r>
            <a:endParaRPr lang="en-US" dirty="0"/>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43250" y="2000250"/>
            <a:ext cx="2857500" cy="2857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TextBox 11"/>
          <p:cNvSpPr txBox="1"/>
          <p:nvPr/>
        </p:nvSpPr>
        <p:spPr>
          <a:xfrm>
            <a:off x="2057400" y="5257800"/>
            <a:ext cx="5257800" cy="584775"/>
          </a:xfrm>
          <a:prstGeom prst="rect">
            <a:avLst/>
          </a:prstGeom>
          <a:noFill/>
        </p:spPr>
        <p:txBody>
          <a:bodyPr wrap="square" rtlCol="0">
            <a:spAutoFit/>
          </a:bodyPr>
          <a:lstStyle/>
          <a:p>
            <a:r>
              <a:rPr lang="en-US" sz="3200" dirty="0" smtClean="0"/>
              <a:t>How do you close a window?</a:t>
            </a:r>
            <a:endParaRPr lang="en-US" sz="3200" dirty="0"/>
          </a:p>
        </p:txBody>
      </p:sp>
    </p:spTree>
    <p:custDataLst>
      <p:tags r:id="rId1"/>
    </p:custDataLst>
    <p:extLst>
      <p:ext uri="{BB962C8B-B14F-4D97-AF65-F5344CB8AC3E}">
        <p14:creationId xmlns:p14="http://schemas.microsoft.com/office/powerpoint/2010/main" val="25608149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Navigating </a:t>
            </a:r>
            <a:r>
              <a:rPr lang="en-US" dirty="0" smtClean="0"/>
              <a:t>Windows: Close</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1524000"/>
            <a:ext cx="4648200" cy="3742196"/>
          </a:xfrm>
          <a:prstGeom prst="rect">
            <a:avLst/>
          </a:prstGeom>
        </p:spPr>
      </p:pic>
      <p:sp>
        <p:nvSpPr>
          <p:cNvPr id="4" name="Oval 3"/>
          <p:cNvSpPr/>
          <p:nvPr/>
        </p:nvSpPr>
        <p:spPr>
          <a:xfrm>
            <a:off x="5029200" y="1295400"/>
            <a:ext cx="762000" cy="762000"/>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4419600" y="4504196"/>
            <a:ext cx="3733800" cy="15240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dirty="0" smtClean="0"/>
              <a:t>Click on the Red “X” in the Top Right Hand Corner to Close a Program</a:t>
            </a:r>
            <a:endParaRPr lang="en-US" sz="2400" dirty="0"/>
          </a:p>
        </p:txBody>
      </p:sp>
      <p:sp>
        <p:nvSpPr>
          <p:cNvPr id="6" name="Rectangle 5"/>
          <p:cNvSpPr/>
          <p:nvPr/>
        </p:nvSpPr>
        <p:spPr>
          <a:xfrm>
            <a:off x="4572000" y="4656596"/>
            <a:ext cx="3733800" cy="197280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b="1" dirty="0" smtClean="0"/>
              <a:t>TIP:</a:t>
            </a:r>
            <a:r>
              <a:rPr lang="en-US" sz="2400" dirty="0" smtClean="0"/>
              <a:t>  Be Sure to Save Your Work Before You Close a Window.  If You Do Not Save, You Will Lose Your Work.</a:t>
            </a:r>
            <a:endParaRPr lang="en-US" sz="2400" b="1" dirty="0"/>
          </a:p>
        </p:txBody>
      </p:sp>
    </p:spTree>
    <p:custDataLst>
      <p:tags r:id="rId1"/>
    </p:custDataLst>
    <p:extLst>
      <p:ext uri="{BB962C8B-B14F-4D97-AF65-F5344CB8AC3E}">
        <p14:creationId xmlns:p14="http://schemas.microsoft.com/office/powerpoint/2010/main" val="1633090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Navigating </a:t>
            </a:r>
            <a:r>
              <a:rPr lang="en-US" dirty="0" smtClean="0"/>
              <a:t>Windows: Shutting Down the Computer</a:t>
            </a:r>
            <a:endParaRPr lang="en-US" dirty="0"/>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43250" y="2000250"/>
            <a:ext cx="2857500" cy="2857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TextBox 11"/>
          <p:cNvSpPr txBox="1"/>
          <p:nvPr/>
        </p:nvSpPr>
        <p:spPr>
          <a:xfrm>
            <a:off x="2057400" y="5257800"/>
            <a:ext cx="5257800" cy="1077218"/>
          </a:xfrm>
          <a:prstGeom prst="rect">
            <a:avLst/>
          </a:prstGeom>
          <a:noFill/>
        </p:spPr>
        <p:txBody>
          <a:bodyPr wrap="square" rtlCol="0">
            <a:spAutoFit/>
          </a:bodyPr>
          <a:lstStyle/>
          <a:p>
            <a:pPr algn="ctr"/>
            <a:r>
              <a:rPr lang="en-US" sz="3200" dirty="0" smtClean="0"/>
              <a:t>How do you shutdown your computer?</a:t>
            </a:r>
            <a:endParaRPr lang="en-US" sz="3200" dirty="0"/>
          </a:p>
        </p:txBody>
      </p:sp>
    </p:spTree>
    <p:custDataLst>
      <p:tags r:id="rId1"/>
    </p:custDataLst>
    <p:extLst>
      <p:ext uri="{BB962C8B-B14F-4D97-AF65-F5344CB8AC3E}">
        <p14:creationId xmlns:p14="http://schemas.microsoft.com/office/powerpoint/2010/main" val="41602940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E:\windows-7-start-menu.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21033" y="1159329"/>
            <a:ext cx="4169134" cy="520442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normAutofit/>
          </a:bodyPr>
          <a:lstStyle/>
          <a:p>
            <a:r>
              <a:rPr lang="en-US" dirty="0" smtClean="0"/>
              <a:t>Activity:  Shutting Down</a:t>
            </a:r>
            <a:endParaRPr lang="en-US" dirty="0"/>
          </a:p>
        </p:txBody>
      </p:sp>
      <p:sp>
        <p:nvSpPr>
          <p:cNvPr id="4" name="Rectangle 3"/>
          <p:cNvSpPr/>
          <p:nvPr/>
        </p:nvSpPr>
        <p:spPr>
          <a:xfrm>
            <a:off x="533400" y="1828800"/>
            <a:ext cx="3047999" cy="12192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dirty="0" smtClean="0"/>
              <a:t>Open the Start Menu</a:t>
            </a:r>
            <a:endParaRPr lang="en-US" sz="2400" dirty="0"/>
          </a:p>
        </p:txBody>
      </p:sp>
      <p:grpSp>
        <p:nvGrpSpPr>
          <p:cNvPr id="10" name="Group 9"/>
          <p:cNvGrpSpPr/>
          <p:nvPr/>
        </p:nvGrpSpPr>
        <p:grpSpPr>
          <a:xfrm>
            <a:off x="5105400" y="3423557"/>
            <a:ext cx="3086100" cy="2443843"/>
            <a:chOff x="685800" y="3614057"/>
            <a:chExt cx="3086100" cy="2443843"/>
          </a:xfrm>
        </p:grpSpPr>
        <p:sp>
          <p:nvSpPr>
            <p:cNvPr id="6" name="Rectangle 5"/>
            <p:cNvSpPr/>
            <p:nvPr/>
          </p:nvSpPr>
          <p:spPr>
            <a:xfrm>
              <a:off x="685800" y="3614057"/>
              <a:ext cx="3047999" cy="12192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dirty="0" smtClean="0"/>
                <a:t>If you want to shut down, then click on Shut down</a:t>
              </a:r>
              <a:endParaRPr lang="en-US" sz="2400" dirty="0"/>
            </a:p>
          </p:txBody>
        </p:sp>
        <p:sp>
          <p:nvSpPr>
            <p:cNvPr id="3" name="Oval 2"/>
            <p:cNvSpPr/>
            <p:nvPr/>
          </p:nvSpPr>
          <p:spPr>
            <a:xfrm>
              <a:off x="2476500" y="5676900"/>
              <a:ext cx="1295400" cy="381000"/>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Arrow Connector 8"/>
            <p:cNvCxnSpPr/>
            <p:nvPr/>
          </p:nvCxnSpPr>
          <p:spPr>
            <a:xfrm>
              <a:off x="3124200" y="4610100"/>
              <a:ext cx="0" cy="1066800"/>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custDataLst>
      <p:tags r:id="rId1"/>
    </p:custDataLst>
    <p:extLst>
      <p:ext uri="{BB962C8B-B14F-4D97-AF65-F5344CB8AC3E}">
        <p14:creationId xmlns:p14="http://schemas.microsoft.com/office/powerpoint/2010/main" val="592569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09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E:\windows-7-start-menu.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7729" y="1643062"/>
            <a:ext cx="2861341" cy="357187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normAutofit/>
          </a:bodyPr>
          <a:lstStyle/>
          <a:p>
            <a:r>
              <a:rPr lang="en-US" dirty="0" smtClean="0"/>
              <a:t>Activity:  Shut Down Options</a:t>
            </a:r>
            <a:endParaRPr lang="en-US" dirty="0"/>
          </a:p>
        </p:txBody>
      </p:sp>
      <p:pic>
        <p:nvPicPr>
          <p:cNvPr id="5" name="Picture 4"/>
          <p:cNvPicPr/>
          <p:nvPr/>
        </p:nvPicPr>
        <p:blipFill>
          <a:blip r:embed="rId4" cstate="print">
            <a:extLst>
              <a:ext uri="{28A0092B-C50C-407E-A947-70E740481C1C}">
                <a14:useLocalDpi xmlns:a14="http://schemas.microsoft.com/office/drawing/2010/main" val="0"/>
              </a:ext>
            </a:extLst>
          </a:blip>
          <a:stretch>
            <a:fillRect/>
          </a:stretch>
        </p:blipFill>
        <p:spPr>
          <a:xfrm>
            <a:off x="3429000" y="2852736"/>
            <a:ext cx="5061857" cy="3700463"/>
          </a:xfrm>
          <a:prstGeom prst="rect">
            <a:avLst/>
          </a:prstGeom>
        </p:spPr>
      </p:pic>
      <p:sp>
        <p:nvSpPr>
          <p:cNvPr id="7" name="Rectangle 6"/>
          <p:cNvSpPr/>
          <p:nvPr/>
        </p:nvSpPr>
        <p:spPr>
          <a:xfrm>
            <a:off x="533399" y="1976436"/>
            <a:ext cx="4540437" cy="253148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dirty="0" smtClean="0"/>
              <a:t>If you want to switch users, log off (but not shut down), lock the computer, or restart the computer, then click on the small arrow to the right of the Shut down icon and select the option you want</a:t>
            </a:r>
            <a:endParaRPr lang="en-US" sz="2400" dirty="0"/>
          </a:p>
        </p:txBody>
      </p:sp>
      <p:sp>
        <p:nvSpPr>
          <p:cNvPr id="3" name="Oval 2"/>
          <p:cNvSpPr/>
          <p:nvPr/>
        </p:nvSpPr>
        <p:spPr>
          <a:xfrm>
            <a:off x="5638800" y="5410200"/>
            <a:ext cx="609599" cy="685800"/>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Arrow Connector 8"/>
          <p:cNvCxnSpPr>
            <a:endCxn id="3" idx="1"/>
          </p:cNvCxnSpPr>
          <p:nvPr/>
        </p:nvCxnSpPr>
        <p:spPr>
          <a:xfrm>
            <a:off x="4953000" y="4343400"/>
            <a:ext cx="775074" cy="1167233"/>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758239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QUIZ:  Navigating Windows</a:t>
            </a:r>
            <a:endParaRPr lang="en-US" dirty="0"/>
          </a:p>
        </p:txBody>
      </p:sp>
      <p:pic>
        <p:nvPicPr>
          <p:cNvPr id="2253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34113" y="4343400"/>
            <a:ext cx="3175000" cy="2400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1379863" y="1447800"/>
            <a:ext cx="7010400" cy="584775"/>
          </a:xfrm>
          <a:prstGeom prst="rect">
            <a:avLst/>
          </a:prstGeom>
          <a:noFill/>
        </p:spPr>
        <p:txBody>
          <a:bodyPr wrap="square" rtlCol="0">
            <a:spAutoFit/>
          </a:bodyPr>
          <a:lstStyle/>
          <a:p>
            <a:r>
              <a:rPr lang="en-US" sz="3200" dirty="0" smtClean="0"/>
              <a:t>You can open files from</a:t>
            </a:r>
            <a:endParaRPr lang="en-US" sz="3200" dirty="0"/>
          </a:p>
        </p:txBody>
      </p:sp>
      <p:sp>
        <p:nvSpPr>
          <p:cNvPr id="7" name="TextBox 6"/>
          <p:cNvSpPr txBox="1"/>
          <p:nvPr/>
        </p:nvSpPr>
        <p:spPr>
          <a:xfrm>
            <a:off x="1828800" y="2721805"/>
            <a:ext cx="3962400" cy="584775"/>
          </a:xfrm>
          <a:prstGeom prst="rect">
            <a:avLst/>
          </a:prstGeom>
          <a:noFill/>
        </p:spPr>
        <p:txBody>
          <a:bodyPr wrap="square" rtlCol="0">
            <a:spAutoFit/>
          </a:bodyPr>
          <a:lstStyle/>
          <a:p>
            <a:r>
              <a:rPr lang="en-US" sz="3200" dirty="0" smtClean="0"/>
              <a:t>A. Desktop Shortcuts</a:t>
            </a:r>
            <a:endParaRPr lang="en-US" sz="3200" dirty="0"/>
          </a:p>
        </p:txBody>
      </p:sp>
      <p:sp>
        <p:nvSpPr>
          <p:cNvPr id="8" name="TextBox 7"/>
          <p:cNvSpPr txBox="1"/>
          <p:nvPr/>
        </p:nvSpPr>
        <p:spPr>
          <a:xfrm>
            <a:off x="1828800" y="3469680"/>
            <a:ext cx="3657600" cy="584775"/>
          </a:xfrm>
          <a:prstGeom prst="rect">
            <a:avLst/>
          </a:prstGeom>
          <a:noFill/>
        </p:spPr>
        <p:txBody>
          <a:bodyPr wrap="square" rtlCol="0">
            <a:spAutoFit/>
          </a:bodyPr>
          <a:lstStyle/>
          <a:p>
            <a:r>
              <a:rPr lang="en-US" sz="3200" dirty="0" smtClean="0"/>
              <a:t>B. Computer</a:t>
            </a:r>
            <a:endParaRPr lang="en-US" sz="3200" dirty="0"/>
          </a:p>
        </p:txBody>
      </p:sp>
      <p:sp>
        <p:nvSpPr>
          <p:cNvPr id="9" name="TextBox 8"/>
          <p:cNvSpPr txBox="1"/>
          <p:nvPr/>
        </p:nvSpPr>
        <p:spPr>
          <a:xfrm>
            <a:off x="1828799" y="4216283"/>
            <a:ext cx="4105313" cy="584775"/>
          </a:xfrm>
          <a:prstGeom prst="rect">
            <a:avLst/>
          </a:prstGeom>
          <a:noFill/>
        </p:spPr>
        <p:txBody>
          <a:bodyPr wrap="square" rtlCol="0">
            <a:spAutoFit/>
          </a:bodyPr>
          <a:lstStyle/>
          <a:p>
            <a:r>
              <a:rPr lang="en-US" sz="3200" dirty="0" smtClean="0"/>
              <a:t>C. Taskbar</a:t>
            </a:r>
            <a:endParaRPr lang="en-US" sz="3200" dirty="0"/>
          </a:p>
        </p:txBody>
      </p:sp>
      <p:sp>
        <p:nvSpPr>
          <p:cNvPr id="10" name="TextBox 9"/>
          <p:cNvSpPr txBox="1"/>
          <p:nvPr/>
        </p:nvSpPr>
        <p:spPr>
          <a:xfrm>
            <a:off x="1828800" y="4962886"/>
            <a:ext cx="3352800" cy="584775"/>
          </a:xfrm>
          <a:prstGeom prst="rect">
            <a:avLst/>
          </a:prstGeom>
          <a:noFill/>
        </p:spPr>
        <p:txBody>
          <a:bodyPr wrap="square" rtlCol="0">
            <a:spAutoFit/>
          </a:bodyPr>
          <a:lstStyle/>
          <a:p>
            <a:r>
              <a:rPr lang="en-US" sz="3200" dirty="0" smtClean="0"/>
              <a:t>D. All of the above</a:t>
            </a:r>
            <a:endParaRPr lang="en-US" sz="3200" dirty="0"/>
          </a:p>
        </p:txBody>
      </p:sp>
      <p:pic>
        <p:nvPicPr>
          <p:cNvPr id="1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42941" y="5005387"/>
            <a:ext cx="673844" cy="6334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2118715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QUIZ:  Navigating </a:t>
            </a:r>
            <a:r>
              <a:rPr lang="en-US" dirty="0"/>
              <a:t>Windows</a:t>
            </a:r>
          </a:p>
        </p:txBody>
      </p:sp>
      <p:pic>
        <p:nvPicPr>
          <p:cNvPr id="2253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34113" y="4343400"/>
            <a:ext cx="3175000" cy="2400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1379862" y="1447800"/>
            <a:ext cx="7154537" cy="584775"/>
          </a:xfrm>
          <a:prstGeom prst="rect">
            <a:avLst/>
          </a:prstGeom>
          <a:noFill/>
        </p:spPr>
        <p:txBody>
          <a:bodyPr wrap="square" rtlCol="0">
            <a:spAutoFit/>
          </a:bodyPr>
          <a:lstStyle/>
          <a:p>
            <a:r>
              <a:rPr lang="en-US" sz="3200" dirty="0" smtClean="0"/>
              <a:t>The Taskbar lets you view open programs.</a:t>
            </a:r>
            <a:endParaRPr lang="en-US" sz="3200" dirty="0"/>
          </a:p>
        </p:txBody>
      </p:sp>
      <p:sp>
        <p:nvSpPr>
          <p:cNvPr id="7" name="TextBox 6"/>
          <p:cNvSpPr txBox="1"/>
          <p:nvPr/>
        </p:nvSpPr>
        <p:spPr>
          <a:xfrm>
            <a:off x="1828800" y="2721805"/>
            <a:ext cx="1219200" cy="584775"/>
          </a:xfrm>
          <a:prstGeom prst="rect">
            <a:avLst/>
          </a:prstGeom>
          <a:noFill/>
        </p:spPr>
        <p:txBody>
          <a:bodyPr wrap="square" rtlCol="0">
            <a:spAutoFit/>
          </a:bodyPr>
          <a:lstStyle/>
          <a:p>
            <a:r>
              <a:rPr lang="en-US" sz="3200" dirty="0" smtClean="0"/>
              <a:t>True</a:t>
            </a:r>
            <a:endParaRPr lang="en-US" sz="3200" dirty="0"/>
          </a:p>
        </p:txBody>
      </p:sp>
      <p:sp>
        <p:nvSpPr>
          <p:cNvPr id="8" name="TextBox 7"/>
          <p:cNvSpPr txBox="1"/>
          <p:nvPr/>
        </p:nvSpPr>
        <p:spPr>
          <a:xfrm>
            <a:off x="1828800" y="3469680"/>
            <a:ext cx="1219200" cy="584775"/>
          </a:xfrm>
          <a:prstGeom prst="rect">
            <a:avLst/>
          </a:prstGeom>
          <a:noFill/>
        </p:spPr>
        <p:txBody>
          <a:bodyPr wrap="square" rtlCol="0">
            <a:spAutoFit/>
          </a:bodyPr>
          <a:lstStyle/>
          <a:p>
            <a:r>
              <a:rPr lang="en-US" sz="3200" dirty="0" smtClean="0"/>
              <a:t>False</a:t>
            </a:r>
            <a:endParaRPr lang="en-US" sz="3200" dirty="0"/>
          </a:p>
        </p:txBody>
      </p:sp>
      <p:pic>
        <p:nvPicPr>
          <p:cNvPr id="9"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42941" y="2721805"/>
            <a:ext cx="673844" cy="6334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2575637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QUIZ: Navigating </a:t>
            </a:r>
            <a:r>
              <a:rPr lang="en-US" dirty="0"/>
              <a:t>Windows</a:t>
            </a:r>
          </a:p>
        </p:txBody>
      </p:sp>
      <p:pic>
        <p:nvPicPr>
          <p:cNvPr id="2253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34113" y="4343400"/>
            <a:ext cx="3175000" cy="2400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1379863" y="1447800"/>
            <a:ext cx="7010400" cy="1077218"/>
          </a:xfrm>
          <a:prstGeom prst="rect">
            <a:avLst/>
          </a:prstGeom>
          <a:noFill/>
        </p:spPr>
        <p:txBody>
          <a:bodyPr wrap="square" rtlCol="0">
            <a:spAutoFit/>
          </a:bodyPr>
          <a:lstStyle/>
          <a:p>
            <a:r>
              <a:rPr lang="en-US" sz="3200" dirty="0" smtClean="0"/>
              <a:t>You can only resize a window by dragging the lower right corner.</a:t>
            </a:r>
            <a:endParaRPr lang="en-US" sz="3200" dirty="0"/>
          </a:p>
        </p:txBody>
      </p:sp>
      <p:sp>
        <p:nvSpPr>
          <p:cNvPr id="7" name="TextBox 6"/>
          <p:cNvSpPr txBox="1"/>
          <p:nvPr/>
        </p:nvSpPr>
        <p:spPr>
          <a:xfrm>
            <a:off x="1828800" y="2721805"/>
            <a:ext cx="1219200" cy="584775"/>
          </a:xfrm>
          <a:prstGeom prst="rect">
            <a:avLst/>
          </a:prstGeom>
          <a:noFill/>
        </p:spPr>
        <p:txBody>
          <a:bodyPr wrap="square" rtlCol="0">
            <a:spAutoFit/>
          </a:bodyPr>
          <a:lstStyle/>
          <a:p>
            <a:r>
              <a:rPr lang="en-US" sz="3200" dirty="0" smtClean="0"/>
              <a:t>True</a:t>
            </a:r>
            <a:endParaRPr lang="en-US" sz="3200" dirty="0"/>
          </a:p>
        </p:txBody>
      </p:sp>
      <p:sp>
        <p:nvSpPr>
          <p:cNvPr id="8" name="TextBox 7"/>
          <p:cNvSpPr txBox="1"/>
          <p:nvPr/>
        </p:nvSpPr>
        <p:spPr>
          <a:xfrm>
            <a:off x="1828800" y="3469680"/>
            <a:ext cx="1219200" cy="584775"/>
          </a:xfrm>
          <a:prstGeom prst="rect">
            <a:avLst/>
          </a:prstGeom>
          <a:noFill/>
        </p:spPr>
        <p:txBody>
          <a:bodyPr wrap="square" rtlCol="0">
            <a:spAutoFit/>
          </a:bodyPr>
          <a:lstStyle/>
          <a:p>
            <a:r>
              <a:rPr lang="en-US" sz="3200" dirty="0" smtClean="0"/>
              <a:t>False</a:t>
            </a:r>
            <a:endParaRPr lang="en-US" sz="3200" dirty="0"/>
          </a:p>
        </p:txBody>
      </p:sp>
      <p:pic>
        <p:nvPicPr>
          <p:cNvPr id="9"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34678" y="3469680"/>
            <a:ext cx="673844" cy="6334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32438462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QUIZ: Navigating </a:t>
            </a:r>
            <a:r>
              <a:rPr lang="en-US" dirty="0"/>
              <a:t>Windows</a:t>
            </a:r>
          </a:p>
        </p:txBody>
      </p:sp>
      <p:pic>
        <p:nvPicPr>
          <p:cNvPr id="2253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34113" y="4343400"/>
            <a:ext cx="3175000" cy="2400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1379863" y="1447800"/>
            <a:ext cx="7010400" cy="1077218"/>
          </a:xfrm>
          <a:prstGeom prst="rect">
            <a:avLst/>
          </a:prstGeom>
          <a:noFill/>
        </p:spPr>
        <p:txBody>
          <a:bodyPr wrap="square" rtlCol="0">
            <a:spAutoFit/>
          </a:bodyPr>
          <a:lstStyle/>
          <a:p>
            <a:r>
              <a:rPr lang="en-US" sz="3200" dirty="0" smtClean="0"/>
              <a:t>You can look for programs on the Start Menu.</a:t>
            </a:r>
            <a:endParaRPr lang="en-US" sz="3200" dirty="0"/>
          </a:p>
        </p:txBody>
      </p:sp>
      <p:sp>
        <p:nvSpPr>
          <p:cNvPr id="7" name="TextBox 6"/>
          <p:cNvSpPr txBox="1"/>
          <p:nvPr/>
        </p:nvSpPr>
        <p:spPr>
          <a:xfrm>
            <a:off x="1828800" y="2721805"/>
            <a:ext cx="1219200" cy="584775"/>
          </a:xfrm>
          <a:prstGeom prst="rect">
            <a:avLst/>
          </a:prstGeom>
          <a:noFill/>
        </p:spPr>
        <p:txBody>
          <a:bodyPr wrap="square" rtlCol="0">
            <a:spAutoFit/>
          </a:bodyPr>
          <a:lstStyle/>
          <a:p>
            <a:r>
              <a:rPr lang="en-US" sz="3200" dirty="0" smtClean="0"/>
              <a:t>True</a:t>
            </a:r>
            <a:endParaRPr lang="en-US" sz="3200" dirty="0"/>
          </a:p>
        </p:txBody>
      </p:sp>
      <p:sp>
        <p:nvSpPr>
          <p:cNvPr id="8" name="TextBox 7"/>
          <p:cNvSpPr txBox="1"/>
          <p:nvPr/>
        </p:nvSpPr>
        <p:spPr>
          <a:xfrm>
            <a:off x="1828800" y="3469680"/>
            <a:ext cx="1219200" cy="584775"/>
          </a:xfrm>
          <a:prstGeom prst="rect">
            <a:avLst/>
          </a:prstGeom>
          <a:noFill/>
        </p:spPr>
        <p:txBody>
          <a:bodyPr wrap="square" rtlCol="0">
            <a:spAutoFit/>
          </a:bodyPr>
          <a:lstStyle/>
          <a:p>
            <a:r>
              <a:rPr lang="en-US" sz="3200" dirty="0" smtClean="0"/>
              <a:t>False</a:t>
            </a:r>
            <a:endParaRPr lang="en-US" sz="3200" dirty="0"/>
          </a:p>
        </p:txBody>
      </p:sp>
      <p:pic>
        <p:nvPicPr>
          <p:cNvPr id="9"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42941" y="2721805"/>
            <a:ext cx="673844" cy="6334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3156674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0" y="228600"/>
            <a:ext cx="8305800" cy="6229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3565771306"/>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COUNT" val="74"/>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C0AC485AF1C1847B8816928B7B78CDC" ma:contentTypeVersion="" ma:contentTypeDescription="Create a new document." ma:contentTypeScope="" ma:versionID="04d78359106f6bfbdea25ba147df3771">
  <xsd:schema xmlns:xsd="http://www.w3.org/2001/XMLSchema" xmlns:xs="http://www.w3.org/2001/XMLSchema" xmlns:p="http://schemas.microsoft.com/office/2006/metadata/properties" targetNamespace="http://schemas.microsoft.com/office/2006/metadata/properties" ma:root="true" ma:fieldsID="12eb65263749c58a5f36072332b41d7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24318A9-D19F-4336-AF02-8F2C8274971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D79B9A25-E964-43D3-9689-10269693F34E}">
  <ds:schemaRefs>
    <ds:schemaRef ds:uri="http://schemas.microsoft.com/sharepoint/v3/contenttype/forms"/>
  </ds:schemaRefs>
</ds:datastoreItem>
</file>

<file path=customXml/itemProps3.xml><?xml version="1.0" encoding="utf-8"?>
<ds:datastoreItem xmlns:ds="http://schemas.openxmlformats.org/officeDocument/2006/customXml" ds:itemID="{87B5CAF1-E585-4682-8639-307108C2ACF5}">
  <ds:schemaRefs>
    <ds:schemaRef ds:uri="http://schemas.openxmlformats.org/package/2006/metadata/core-properties"/>
    <ds:schemaRef ds:uri="http://www.w3.org/XML/1998/namespace"/>
    <ds:schemaRef ds:uri="http://purl.org/dc/terms/"/>
    <ds:schemaRef ds:uri="http://schemas.microsoft.com/office/2006/documentManagement/types"/>
    <ds:schemaRef ds:uri="http://schemas.microsoft.com/office/2006/metadata/properties"/>
    <ds:schemaRef ds:uri="http://purl.org/dc/elements/1.1/"/>
    <ds:schemaRef ds:uri="http://schemas.microsoft.com/office/infopath/2007/PartnerControls"/>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3391</TotalTime>
  <Words>919</Words>
  <Application>Microsoft Office PowerPoint</Application>
  <PresentationFormat>On-screen Show (4:3)</PresentationFormat>
  <Paragraphs>173</Paragraphs>
  <Slides>58</Slides>
  <Notes>1</Notes>
  <HiddenSlides>2</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58</vt:i4>
      </vt:variant>
    </vt:vector>
  </HeadingPairs>
  <TitlesOfParts>
    <vt:vector size="61" baseType="lpstr">
      <vt:lpstr>Arial</vt:lpstr>
      <vt:lpstr>Calibri</vt:lpstr>
      <vt:lpstr>Office Theme</vt:lpstr>
      <vt:lpstr> Computer Basics</vt:lpstr>
      <vt:lpstr>The purpose of this class is to get comfortable with:</vt:lpstr>
      <vt:lpstr>PowerPoint Presentation</vt:lpstr>
      <vt:lpstr>Remember</vt:lpstr>
      <vt:lpstr>Like any other that you use on a daily basis…..</vt:lpstr>
      <vt:lpstr>Parts of a Computer</vt:lpstr>
      <vt:lpstr>Activity - Parts of a computer</vt:lpstr>
      <vt:lpstr>Turning On Computer</vt:lpstr>
      <vt:lpstr>Turning On Computer</vt:lpstr>
      <vt:lpstr>Activity - Turn On computer</vt:lpstr>
      <vt:lpstr>YOUR SCREEN SHOULD LOOK LIKE THIS!</vt:lpstr>
      <vt:lpstr>Activity - Logging On</vt:lpstr>
      <vt:lpstr>PowerPoint Presentation</vt:lpstr>
      <vt:lpstr>Using the Mouse</vt:lpstr>
      <vt:lpstr>Using the Mouse</vt:lpstr>
      <vt:lpstr>Using the Mouse</vt:lpstr>
      <vt:lpstr>Using the Mouse</vt:lpstr>
      <vt:lpstr>Activity – Selecting a Program</vt:lpstr>
      <vt:lpstr>Activity – Displaying Program Options</vt:lpstr>
      <vt:lpstr>Activity – Double Clicking to Open a Program</vt:lpstr>
      <vt:lpstr>Activity - Using the mouse  - Using the Calculator Add the following</vt:lpstr>
      <vt:lpstr>Using the Keyboard</vt:lpstr>
      <vt:lpstr>Using the Keyboard</vt:lpstr>
      <vt:lpstr>Using the Keyboard</vt:lpstr>
      <vt:lpstr>Using the Keyboard</vt:lpstr>
      <vt:lpstr>Using the Keyboard</vt:lpstr>
      <vt:lpstr>Using the Keyboard</vt:lpstr>
      <vt:lpstr>Using the Keyboard</vt:lpstr>
      <vt:lpstr>Using the Keyboard</vt:lpstr>
      <vt:lpstr>Using the Keyboard</vt:lpstr>
      <vt:lpstr>Shortcuts: Windows Help</vt:lpstr>
      <vt:lpstr>Shortcuts: Lock Windows</vt:lpstr>
      <vt:lpstr>Activity – Using the Keyboard</vt:lpstr>
      <vt:lpstr>Activity - Using the keyboard</vt:lpstr>
      <vt:lpstr>QUIZ:  On Getting Started</vt:lpstr>
      <vt:lpstr>QUIZ:  On Getting Started</vt:lpstr>
      <vt:lpstr>QUIZ:  On Getting Started</vt:lpstr>
      <vt:lpstr>NAVIGATING WINDOWS:  We Will Discuss</vt:lpstr>
      <vt:lpstr>Navigating Windows: Desktop</vt:lpstr>
      <vt:lpstr>Navigating Windows: Desktop</vt:lpstr>
      <vt:lpstr>Navigating Windows: Taskbar</vt:lpstr>
      <vt:lpstr>Navigating Windows:  Start Button</vt:lpstr>
      <vt:lpstr>Navigating Windows: Opening a File or Program</vt:lpstr>
      <vt:lpstr>Navigating Windows: Ways Open Programs</vt:lpstr>
      <vt:lpstr>Navigating Windows: Moving Program Window</vt:lpstr>
      <vt:lpstr>Activity – Moving Program Window</vt:lpstr>
      <vt:lpstr>Navigating Windows: Resizing Program Window</vt:lpstr>
      <vt:lpstr>Navigating Windows: Changing Size</vt:lpstr>
      <vt:lpstr>Navigating Windows: Closing Program Window</vt:lpstr>
      <vt:lpstr>Navigating Windows: Close</vt:lpstr>
      <vt:lpstr>Navigating Windows: Shutting Down the Computer</vt:lpstr>
      <vt:lpstr>Activity:  Shutting Down</vt:lpstr>
      <vt:lpstr>Activity:  Shut Down Options</vt:lpstr>
      <vt:lpstr>QUIZ:  Navigating Windows</vt:lpstr>
      <vt:lpstr>QUIZ:  Navigating Windows</vt:lpstr>
      <vt:lpstr>QUIZ: Navigating Windows</vt:lpstr>
      <vt:lpstr>QUIZ: Navigating Windows</vt:lpstr>
      <vt:lpstr>PowerPoint Presentation</vt:lpstr>
    </vt:vector>
  </TitlesOfParts>
  <Company>Dart Container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Wolfgang Miller</dc:creator>
  <cp:lastModifiedBy>ahaake</cp:lastModifiedBy>
  <cp:revision>158</cp:revision>
  <dcterms:created xsi:type="dcterms:W3CDTF">2013-09-11T17:08:50Z</dcterms:created>
  <dcterms:modified xsi:type="dcterms:W3CDTF">2014-09-04T18:37:10Z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0x0101002C0AC485AF1C1847B8816928B7B78CDC</vt:lpwstr>
  </property>
  <property fmtid="{D5CDD505-2E9C-101B-9397-08002B2CF9AE}" pid="3" name="ArticulateGUID">
    <vt:lpwstr>D4B215C5-CCF2-42FD-9F75-0270022B38E2</vt:lpwstr>
  </property>
  <property fmtid="{D5CDD505-2E9C-101B-9397-08002B2CF9AE}" pid="4" name="ArticulatePath">
    <vt:lpwstr>http://ppm.dart.biz/sites/erp/Teams/ocm/Public/Training/Training%20Development/GEN/GEN103%20Computer%20Basics/GEN103%20Computer%20Basics</vt:lpwstr>
  </property>
</Properties>
</file>